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 type="screen16x9"/>
  <p:notesSz cx="6858000" cy="9144000"/>
  <p:embeddedFontLst>
    <p:embeddedFont>
      <p:font typeface="微软雅黑" panose="020B0503020204020204" pitchFamily="34" charset="-122"/>
      <p:regular r:id="rId25"/>
    </p:embeddedFont>
    <p:embeddedFont>
      <p:font typeface="汉仪书宋二简" panose="02010600000101010101" charset="-122"/>
      <p:regular r:id="rId26"/>
    </p:embeddedFont>
    <p:embeddedFont>
      <p:font typeface="华文行楷" panose="02010800040101010101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5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861"/>
    <a:srgbClr val="4B6991"/>
    <a:srgbClr val="D2DDF5"/>
    <a:srgbClr val="EAEFFA"/>
    <a:srgbClr val="FFFFFF"/>
    <a:srgbClr val="F9F8F4"/>
    <a:srgbClr val="4B5870"/>
    <a:srgbClr val="D8DADF"/>
    <a:srgbClr val="2B5897"/>
    <a:srgbClr val="305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A00FE40-A4A1-4E01-A4F3-C6AA1E8047A4}" styleName="{1c11e0ce-8795-4a8a-8479-611ce8434d9d}">
    <a:wholeTbl>
      <a:tcTxStyle>
        <a:fontRef idx="none">
          <a:prstClr val="black"/>
        </a:fontRef>
      </a:tcTxStyle>
      <a:tcStyle>
        <a:tcBdr>
          <a:bottom>
            <a:ln w="38100" cmpd="sng">
              <a:solidFill>
                <a:srgbClr val="2E6CB5"/>
              </a:solidFill>
            </a:ln>
          </a:bottom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8F8F8"/>
          </a:solidFill>
        </a:fill>
      </a:tcStyle>
    </a:band2H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2E6CB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04" y="58"/>
      </p:cViewPr>
      <p:guideLst>
        <p:guide orient="horz" pos="2545"/>
        <p:guide pos="384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19.xml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大学二年成绩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[工作簿1]Sheet1!$B$1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[工作簿1]Sheet1!$A$2:$A$5</c:f>
              <c:strCache>
                <c:ptCount val="4"/>
                <c:pt idx="0">
                  <c:v>大二上</c:v>
                </c:pt>
                <c:pt idx="1">
                  <c:v>大二下</c:v>
                </c:pt>
                <c:pt idx="2">
                  <c:v>大三上</c:v>
                </c:pt>
                <c:pt idx="3">
                  <c:v>大三下</c:v>
                </c:pt>
              </c:strCache>
            </c:strRef>
          </c:cat>
          <c:val>
            <c:numRef>
              <c:f>[工作簿1]Sheet1!$B$2:$B$5</c:f>
              <c:numCache>
                <c:formatCode>General</c:formatCode>
                <c:ptCount val="4"/>
                <c:pt idx="0">
                  <c:v>16</c:v>
                </c:pt>
                <c:pt idx="1">
                  <c:v>13</c:v>
                </c:pt>
                <c:pt idx="2">
                  <c:v>8</c:v>
                </c:pt>
                <c:pt idx="3">
                  <c:v>4</c:v>
                </c:pt>
              </c:numCache>
            </c:numRef>
          </c:val>
        </c:ser>
        <c:ser>
          <c:idx val="1"/>
          <c:order val="1"/>
          <c:tx>
            <c:strRef>
              <c:f>[工作簿1]Sheet1!$C$1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[工作簿1]Sheet1!$A$2:$A$5</c:f>
              <c:strCache>
                <c:ptCount val="4"/>
                <c:pt idx="0">
                  <c:v>大二上</c:v>
                </c:pt>
                <c:pt idx="1">
                  <c:v>大二下</c:v>
                </c:pt>
                <c:pt idx="2">
                  <c:v>大三上</c:v>
                </c:pt>
                <c:pt idx="3">
                  <c:v>大三下</c:v>
                </c:pt>
              </c:strCache>
            </c:strRef>
          </c:cat>
          <c:val>
            <c:numRef>
              <c:f>[工作簿1]Sheet1!$C$2:$C$5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813123115"/>
        <c:axId val="883309209"/>
      </c:barChart>
      <c:catAx>
        <c:axId val="8131231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83309209"/>
        <c:crosses val="autoZero"/>
        <c:auto val="1"/>
        <c:lblAlgn val="ctr"/>
        <c:lblOffset val="100"/>
        <c:noMultiLvlLbl val="0"/>
      </c:catAx>
      <c:valAx>
        <c:axId val="88330920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131231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7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7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6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68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76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7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7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64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7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87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9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1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048583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585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73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727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048728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596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59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39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740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1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42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44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45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46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7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48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50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751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52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753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54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5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6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721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2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3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8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9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761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1048762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763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64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48765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048730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31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2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3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00.xml"/><Relationship Id="rId7" Type="http://schemas.openxmlformats.org/officeDocument/2006/relationships/image" Target="../media/image16.png"/><Relationship Id="rId6" Type="http://schemas.openxmlformats.org/officeDocument/2006/relationships/tags" Target="../tags/tag99.xml"/><Relationship Id="rId5" Type="http://schemas.openxmlformats.org/officeDocument/2006/relationships/image" Target="../media/image15.png"/><Relationship Id="rId4" Type="http://schemas.openxmlformats.org/officeDocument/2006/relationships/tags" Target="../tags/tag98.xml"/><Relationship Id="rId3" Type="http://schemas.openxmlformats.org/officeDocument/2006/relationships/image" Target="../media/image14.png"/><Relationship Id="rId2" Type="http://schemas.openxmlformats.org/officeDocument/2006/relationships/tags" Target="../tags/tag97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1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Relationship Id="rId3" Type="http://schemas.openxmlformats.org/officeDocument/2006/relationships/image" Target="../media/image8.png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8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2" Type="http://schemas.openxmlformats.org/officeDocument/2006/relationships/image" Target="../media/image35.png"/><Relationship Id="rId1" Type="http://schemas.openxmlformats.org/officeDocument/2006/relationships/tags" Target="../tags/tag11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.png"/><Relationship Id="rId1" Type="http://schemas.openxmlformats.org/officeDocument/2006/relationships/tags" Target="../tags/tag8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Relationship Id="rId3" Type="http://schemas.openxmlformats.org/officeDocument/2006/relationships/image" Target="../media/image8.pn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直角三角形 346"/>
          <p:cNvSpPr/>
          <p:nvPr/>
        </p:nvSpPr>
        <p:spPr>
          <a:xfrm rot="16200000">
            <a:off x="8569975" y="3189884"/>
            <a:ext cx="3668184" cy="3668184"/>
          </a:xfrm>
          <a:prstGeom prst="rtTriangle">
            <a:avLst/>
          </a:prstGeom>
          <a:solidFill>
            <a:srgbClr val="527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048587" name="直角三角形 11"/>
          <p:cNvSpPr/>
          <p:nvPr/>
        </p:nvSpPr>
        <p:spPr>
          <a:xfrm rot="5400000">
            <a:off x="-215" y="0"/>
            <a:ext cx="3668184" cy="3668184"/>
          </a:xfrm>
          <a:prstGeom prst="rtTriangle">
            <a:avLst/>
          </a:prstGeom>
          <a:solidFill>
            <a:srgbClr val="527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048588" name="矩形 92"/>
          <p:cNvSpPr/>
          <p:nvPr/>
        </p:nvSpPr>
        <p:spPr>
          <a:xfrm>
            <a:off x="799465" y="1285240"/>
            <a:ext cx="10929620" cy="44543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04858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078355" y="2384425"/>
            <a:ext cx="8748395" cy="2586355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sz="7200" b="1">
                <a:solidFill>
                  <a:srgbClr val="2B5897"/>
                </a:solidFill>
                <a:latin typeface="汉仪书宋二简" panose="02010600000101010101" charset="-122"/>
                <a:ea typeface="汉仪书宋二简" panose="02010600000101010101" charset="-122"/>
                <a:cs typeface="华文行楷" panose="02010800040101010101" charset="-122"/>
                <a:sym typeface="+mn-ea"/>
              </a:rPr>
              <a:t>湘雅</a:t>
            </a:r>
            <a:r>
              <a:rPr lang="zh-CN" altLang="en-US" sz="7200" b="1">
                <a:solidFill>
                  <a:srgbClr val="2B5897"/>
                </a:solidFill>
                <a:latin typeface="汉仪书宋二简" panose="02010600000101010101" charset="-122"/>
                <a:ea typeface="汉仪书宋二简" panose="02010600000101010101" charset="-122"/>
                <a:cs typeface="华文行楷" panose="02010800040101010101" charset="-122"/>
                <a:sym typeface="+mn-ea"/>
              </a:rPr>
              <a:t>育根，</a:t>
            </a:r>
            <a:r>
              <a:rPr lang="en-US" sz="7200" b="1">
                <a:solidFill>
                  <a:srgbClr val="2B5897"/>
                </a:solidFill>
                <a:latin typeface="汉仪书宋二简" panose="02010600000101010101" charset="-122"/>
                <a:ea typeface="汉仪书宋二简" panose="02010600000101010101" charset="-122"/>
                <a:cs typeface="华文行楷" panose="02010800040101010101" charset="-122"/>
                <a:sym typeface="+mn-ea"/>
              </a:rPr>
              <a:t>护理</a:t>
            </a:r>
            <a:r>
              <a:rPr lang="zh-CN" altLang="en-US" sz="7200" b="1">
                <a:solidFill>
                  <a:srgbClr val="2B5897"/>
                </a:solidFill>
                <a:latin typeface="汉仪书宋二简" panose="02010600000101010101" charset="-122"/>
                <a:ea typeface="汉仪书宋二简" panose="02010600000101010101" charset="-122"/>
                <a:cs typeface="华文行楷" panose="02010800040101010101" charset="-122"/>
                <a:sym typeface="+mn-ea"/>
              </a:rPr>
              <a:t>焕彩</a:t>
            </a:r>
            <a:endParaRPr lang="zh-CN" altLang="en-US" sz="7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endParaRPr lang="en-US" sz="7200" b="1">
              <a:solidFill>
                <a:srgbClr val="2B5897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Calibri" panose="020F0502020204030204" charset="0"/>
            </a:endParaRPr>
          </a:p>
        </p:txBody>
      </p:sp>
      <p:sp>
        <p:nvSpPr>
          <p:cNvPr id="1048590" name="文本框 6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214245" y="3748405"/>
            <a:ext cx="7996555" cy="688975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lnSpc>
                <a:spcPct val="120000"/>
              </a:lnSpc>
              <a:buClrTx/>
              <a:buSzTx/>
              <a:buFontTx/>
              <a:tabLst>
                <a:tab pos="2149475" algn="l"/>
              </a:tabLst>
            </a:pPr>
            <a:r>
              <a:rPr lang="en-US" altLang="zh-CN" sz="2400" b="1" spc="300" dirty="0">
                <a:solidFill>
                  <a:srgbClr val="2B5897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2023-2024</a:t>
            </a:r>
            <a:r>
              <a:rPr lang="zh-CN" altLang="en-US" sz="2400" b="1" spc="300" dirty="0">
                <a:solidFill>
                  <a:srgbClr val="2B5897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</a:t>
            </a:r>
            <a:r>
              <a:rPr lang="en-US" altLang="zh-CN" sz="2400" b="1" spc="300" dirty="0">
                <a:solidFill>
                  <a:srgbClr val="2B5897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年国家奖学金答辩</a:t>
            </a:r>
            <a:endParaRPr lang="en-US" altLang="zh-CN" sz="2400" b="1" spc="300" dirty="0">
              <a:solidFill>
                <a:srgbClr val="2B58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514350" fontAlgn="base">
              <a:lnSpc>
                <a:spcPct val="120000"/>
              </a:lnSpc>
              <a:buClrTx/>
              <a:buSzTx/>
              <a:buFontTx/>
              <a:tabLst>
                <a:tab pos="2149475" algn="l"/>
              </a:tabLst>
            </a:pPr>
            <a:endParaRPr lang="en-US" altLang="zh-CN" sz="2400" b="1" spc="300" dirty="0">
              <a:solidFill>
                <a:srgbClr val="2B5897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1048591" name="文本框 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41227" y="4437524"/>
            <a:ext cx="7996700" cy="5340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2400" b="1" spc="300" dirty="0">
                <a:solidFill>
                  <a:srgbClr val="2B5897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rPr>
              <a:t>答辩人：大四二班何竟</a:t>
            </a:r>
            <a:r>
              <a:rPr lang="zh-CN" altLang="en-US" sz="2400" b="1" spc="300" dirty="0">
                <a:solidFill>
                  <a:srgbClr val="2B5897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rPr>
              <a:t>成</a:t>
            </a:r>
            <a:endParaRPr lang="zh-CN" altLang="en-US" sz="2400" b="1" spc="300" dirty="0">
              <a:solidFill>
                <a:srgbClr val="2B5897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Calibri" panose="020F050202020403020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35" y="149860"/>
            <a:ext cx="2764790" cy="58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矩形 2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9" name="文本框 5"/>
          <p:cNvSpPr txBox="1"/>
          <p:nvPr/>
        </p:nvSpPr>
        <p:spPr>
          <a:xfrm>
            <a:off x="59372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教育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背景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60" name="文本框 10"/>
          <p:cNvSpPr txBox="1"/>
          <p:nvPr/>
        </p:nvSpPr>
        <p:spPr>
          <a:xfrm>
            <a:off x="366331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</a:rPr>
              <a:t>科研竞赛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48661" name="文本框 11"/>
          <p:cNvSpPr txBox="1"/>
          <p:nvPr/>
        </p:nvSpPr>
        <p:spPr>
          <a:xfrm>
            <a:off x="681609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62" name="文本框 7"/>
          <p:cNvSpPr txBox="1"/>
          <p:nvPr/>
        </p:nvSpPr>
        <p:spPr>
          <a:xfrm>
            <a:off x="980186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未来规划</a:t>
            </a:r>
            <a:endParaRPr lang="zh-CN" altLang="en-US" sz="24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209716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235" y="3950335"/>
            <a:ext cx="5003800" cy="2689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168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5592" y="749934"/>
            <a:ext cx="4050527" cy="2868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169" name="图片 5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98625" y="3801805"/>
            <a:ext cx="4262400" cy="28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170" name="图片 4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36230" y="836990"/>
            <a:ext cx="4262400" cy="28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171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64710" y="782955"/>
            <a:ext cx="4084955" cy="2844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文本框 10"/>
          <p:cNvSpPr txBox="1"/>
          <p:nvPr/>
        </p:nvSpPr>
        <p:spPr>
          <a:xfrm>
            <a:off x="470535" y="1447800"/>
            <a:ext cx="5580380" cy="512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16468D"/>
                </a:solidFill>
              </a:rPr>
              <a:t>国家级奖项</a:t>
            </a:r>
            <a:endParaRPr lang="zh-CN" altLang="en-US" sz="2800" b="1">
              <a:solidFill>
                <a:srgbClr val="16468D"/>
              </a:solidFill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rgbClr val="16468D"/>
                </a:solidFill>
              </a:rPr>
              <a:t>中国大学生计算机设计大赛全国</a:t>
            </a:r>
            <a:r>
              <a:rPr lang="zh-CN" altLang="en-US" sz="2400" b="1">
                <a:solidFill>
                  <a:srgbClr val="FF0000"/>
                </a:solidFill>
              </a:rPr>
              <a:t>二等奖</a:t>
            </a:r>
            <a:r>
              <a:rPr lang="zh-CN" altLang="en-US" sz="2400">
                <a:solidFill>
                  <a:srgbClr val="16468D"/>
                </a:solidFill>
              </a:rPr>
              <a:t>（</a:t>
            </a:r>
            <a:r>
              <a:rPr lang="en-US" altLang="zh-CN" sz="2400">
                <a:solidFill>
                  <a:srgbClr val="16468D"/>
                </a:solidFill>
              </a:rPr>
              <a:t>A</a:t>
            </a:r>
            <a:r>
              <a:rPr lang="zh-CN" altLang="en-US" sz="2400">
                <a:solidFill>
                  <a:srgbClr val="16468D"/>
                </a:solidFill>
              </a:rPr>
              <a:t>类</a:t>
            </a:r>
            <a:r>
              <a:rPr lang="zh-CN" altLang="en-US" sz="2400">
                <a:solidFill>
                  <a:srgbClr val="16468D"/>
                </a:solidFill>
              </a:rPr>
              <a:t>竞赛）</a:t>
            </a:r>
            <a:endParaRPr lang="zh-CN" altLang="en-US" sz="2400">
              <a:solidFill>
                <a:srgbClr val="16468D"/>
              </a:solidFill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rgbClr val="16468D"/>
                </a:solidFill>
              </a:rPr>
              <a:t>蓝桥杯全国</a:t>
            </a:r>
            <a:r>
              <a:rPr lang="zh-CN" altLang="en-US" sz="2400" b="1">
                <a:solidFill>
                  <a:srgbClr val="FF0000"/>
                </a:solidFill>
              </a:rPr>
              <a:t>二等奖</a:t>
            </a:r>
            <a:r>
              <a:rPr lang="zh-CN" altLang="en-US" sz="2400">
                <a:solidFill>
                  <a:srgbClr val="16468D"/>
                </a:solidFill>
              </a:rPr>
              <a:t>（</a:t>
            </a:r>
            <a:r>
              <a:rPr lang="en-US" altLang="zh-CN" sz="2400">
                <a:solidFill>
                  <a:srgbClr val="16468D"/>
                </a:solidFill>
              </a:rPr>
              <a:t>B</a:t>
            </a:r>
            <a:r>
              <a:rPr lang="zh-CN" altLang="en-US" sz="2400">
                <a:solidFill>
                  <a:srgbClr val="16468D"/>
                </a:solidFill>
              </a:rPr>
              <a:t>类</a:t>
            </a:r>
            <a:r>
              <a:rPr lang="zh-CN" altLang="en-US" sz="2400">
                <a:solidFill>
                  <a:srgbClr val="16468D"/>
                </a:solidFill>
              </a:rPr>
              <a:t>竞赛）</a:t>
            </a:r>
            <a:endParaRPr lang="zh-CN" altLang="en-US" sz="2400">
              <a:solidFill>
                <a:srgbClr val="16468D"/>
              </a:solidFill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rgbClr val="16468D"/>
                </a:solidFill>
              </a:rPr>
              <a:t>中国高校计算机大赛团体程序设计天梯赛个人全国</a:t>
            </a:r>
            <a:r>
              <a:rPr lang="zh-CN" altLang="en-US" sz="2400" b="1">
                <a:solidFill>
                  <a:srgbClr val="FF0000"/>
                </a:solidFill>
              </a:rPr>
              <a:t>三等奖</a:t>
            </a:r>
            <a:r>
              <a:rPr lang="zh-CN" altLang="en-US" sz="2400">
                <a:solidFill>
                  <a:srgbClr val="16468D"/>
                </a:solidFill>
              </a:rPr>
              <a:t>（</a:t>
            </a:r>
            <a:r>
              <a:rPr lang="en-US" altLang="zh-CN" sz="2400">
                <a:solidFill>
                  <a:srgbClr val="16468D"/>
                </a:solidFill>
              </a:rPr>
              <a:t>B</a:t>
            </a:r>
            <a:r>
              <a:rPr lang="zh-CN" altLang="en-US" sz="2400">
                <a:solidFill>
                  <a:srgbClr val="16468D"/>
                </a:solidFill>
              </a:rPr>
              <a:t>类</a:t>
            </a:r>
            <a:r>
              <a:rPr lang="zh-CN" altLang="en-US" sz="2400">
                <a:solidFill>
                  <a:srgbClr val="16468D"/>
                </a:solidFill>
              </a:rPr>
              <a:t>竞赛）</a:t>
            </a:r>
            <a:endParaRPr lang="zh-CN" altLang="en-US" sz="2400">
              <a:solidFill>
                <a:srgbClr val="16468D"/>
              </a:solidFill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 b="1">
                <a:solidFill>
                  <a:srgbClr val="16468D"/>
                </a:solidFill>
                <a:sym typeface="+mn-ea"/>
              </a:rPr>
              <a:t>省级奖项</a:t>
            </a:r>
            <a:endParaRPr lang="zh-CN" altLang="en-US" sz="2400" b="1">
              <a:solidFill>
                <a:srgbClr val="16468D"/>
              </a:solidFill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rgbClr val="16468D"/>
                </a:solidFill>
              </a:rPr>
              <a:t>蓝桥杯天津市</a:t>
            </a:r>
            <a:r>
              <a:rPr lang="zh-CN" altLang="en-US" sz="2400">
                <a:solidFill>
                  <a:srgbClr val="16468D"/>
                </a:solidFill>
              </a:rPr>
              <a:t>一等奖</a:t>
            </a:r>
            <a:endParaRPr lang="zh-CN" altLang="en-US" sz="2400">
              <a:solidFill>
                <a:srgbClr val="16468D"/>
              </a:solidFill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rgbClr val="16468D"/>
                </a:solidFill>
                <a:sym typeface="+mn-ea"/>
              </a:rPr>
              <a:t>天梯赛天津市</a:t>
            </a:r>
            <a:r>
              <a:rPr lang="zh-CN" altLang="en-US" sz="2400">
                <a:solidFill>
                  <a:srgbClr val="16468D"/>
                </a:solidFill>
                <a:sym typeface="+mn-ea"/>
              </a:rPr>
              <a:t>团体三等奖</a:t>
            </a:r>
            <a:endParaRPr lang="zh-CN" altLang="en-US" sz="2400">
              <a:solidFill>
                <a:srgbClr val="16468D"/>
              </a:solidFill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 b="1">
                <a:solidFill>
                  <a:srgbClr val="16468D"/>
                </a:solidFill>
                <a:sym typeface="+mn-ea"/>
              </a:rPr>
              <a:t>校级奖项</a:t>
            </a:r>
            <a:endParaRPr lang="zh-CN" altLang="en-US" sz="2400" b="1">
              <a:solidFill>
                <a:srgbClr val="16468D"/>
              </a:solidFill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rgbClr val="16468D"/>
                </a:solidFill>
              </a:rPr>
              <a:t>传智杯校赛</a:t>
            </a:r>
            <a:r>
              <a:rPr lang="zh-CN" altLang="en-US" sz="2400">
                <a:solidFill>
                  <a:srgbClr val="16468D"/>
                </a:solidFill>
              </a:rPr>
              <a:t>一等奖</a:t>
            </a:r>
            <a:endParaRPr lang="zh-CN" altLang="en-US" sz="2400">
              <a:solidFill>
                <a:srgbClr val="16468D"/>
              </a:solidFill>
            </a:endParaRPr>
          </a:p>
        </p:txBody>
      </p:sp>
      <p:sp>
        <p:nvSpPr>
          <p:cNvPr id="1048666" name="矩形 2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67" name="文本框 7"/>
          <p:cNvSpPr txBox="1"/>
          <p:nvPr/>
        </p:nvSpPr>
        <p:spPr>
          <a:xfrm>
            <a:off x="593725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教育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背景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68" name="文本框 9"/>
          <p:cNvSpPr txBox="1"/>
          <p:nvPr/>
        </p:nvSpPr>
        <p:spPr>
          <a:xfrm>
            <a:off x="3663315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</a:rPr>
              <a:t>科研竞赛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48669" name="文本框 11"/>
          <p:cNvSpPr txBox="1"/>
          <p:nvPr/>
        </p:nvSpPr>
        <p:spPr>
          <a:xfrm>
            <a:off x="6816090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70" name="文本框 14"/>
          <p:cNvSpPr txBox="1"/>
          <p:nvPr/>
        </p:nvSpPr>
        <p:spPr>
          <a:xfrm>
            <a:off x="9801860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未来规划</a:t>
            </a:r>
            <a:endParaRPr lang="zh-CN" altLang="en-US" sz="24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1048671" name="文本框 4"/>
          <p:cNvSpPr txBox="1"/>
          <p:nvPr/>
        </p:nvSpPr>
        <p:spPr>
          <a:xfrm>
            <a:off x="470535" y="92583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384861"/>
                </a:solidFill>
              </a:rPr>
              <a:t>其他竞赛：</a:t>
            </a:r>
            <a:endParaRPr lang="zh-CN" altLang="en-US" sz="2800" b="1">
              <a:solidFill>
                <a:srgbClr val="384861"/>
              </a:solidFill>
            </a:endParaRPr>
          </a:p>
        </p:txBody>
      </p:sp>
      <p:pic>
        <p:nvPicPr>
          <p:cNvPr id="209717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3155" y="1162685"/>
            <a:ext cx="2874010" cy="2131060"/>
          </a:xfrm>
          <a:prstGeom prst="rect">
            <a:avLst/>
          </a:prstGeom>
        </p:spPr>
      </p:pic>
      <p:pic>
        <p:nvPicPr>
          <p:cNvPr id="209717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55" y="4142740"/>
            <a:ext cx="2874010" cy="2021840"/>
          </a:xfrm>
          <a:prstGeom prst="rect">
            <a:avLst/>
          </a:prstGeom>
        </p:spPr>
      </p:pic>
      <p:pic>
        <p:nvPicPr>
          <p:cNvPr id="2097174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70" y="4142740"/>
            <a:ext cx="2722245" cy="2022475"/>
          </a:xfrm>
          <a:prstGeom prst="rect">
            <a:avLst/>
          </a:prstGeom>
        </p:spPr>
      </p:pic>
      <p:pic>
        <p:nvPicPr>
          <p:cNvPr id="2097175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770" y="1162685"/>
            <a:ext cx="2785745" cy="21310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8"/>
          <p:cNvGrpSpPr/>
          <p:nvPr/>
        </p:nvGrpSpPr>
        <p:grpSpPr>
          <a:xfrm>
            <a:off x="0" y="2638425"/>
            <a:ext cx="4006850" cy="4219575"/>
            <a:chOff x="0" y="1920"/>
            <a:chExt cx="8850" cy="8880"/>
          </a:xfrm>
        </p:grpSpPr>
        <p:sp>
          <p:nvSpPr>
            <p:cNvPr id="1048674" name="任意多边形 1"/>
            <p:cNvSpPr/>
            <p:nvPr/>
          </p:nvSpPr>
          <p:spPr>
            <a:xfrm>
              <a:off x="0" y="1920"/>
              <a:ext cx="8850" cy="888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850" h="8880">
                  <a:moveTo>
                    <a:pt x="150" y="0"/>
                  </a:moveTo>
                  <a:cubicBezTo>
                    <a:pt x="4955" y="0"/>
                    <a:pt x="8850" y="3895"/>
                    <a:pt x="8850" y="8700"/>
                  </a:cubicBezTo>
                  <a:cubicBezTo>
                    <a:pt x="8850" y="8738"/>
                    <a:pt x="8850" y="8775"/>
                    <a:pt x="8849" y="8812"/>
                  </a:cubicBezTo>
                  <a:lnTo>
                    <a:pt x="8848" y="8880"/>
                  </a:lnTo>
                  <a:lnTo>
                    <a:pt x="0" y="8880"/>
                  </a:lnTo>
                  <a:lnTo>
                    <a:pt x="0" y="1"/>
                  </a:lnTo>
                  <a:lnTo>
                    <a:pt x="38" y="1"/>
                  </a:lnTo>
                  <a:cubicBezTo>
                    <a:pt x="75" y="0"/>
                    <a:pt x="112" y="0"/>
                    <a:pt x="150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48675" name="任意多边形 3"/>
            <p:cNvSpPr/>
            <p:nvPr/>
          </p:nvSpPr>
          <p:spPr>
            <a:xfrm>
              <a:off x="0" y="5430"/>
              <a:ext cx="5340" cy="537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5340" h="5370">
                  <a:moveTo>
                    <a:pt x="150" y="0"/>
                  </a:moveTo>
                  <a:cubicBezTo>
                    <a:pt x="3016" y="0"/>
                    <a:pt x="5340" y="2324"/>
                    <a:pt x="5340" y="5190"/>
                  </a:cubicBezTo>
                  <a:cubicBezTo>
                    <a:pt x="5340" y="5235"/>
                    <a:pt x="5339" y="5279"/>
                    <a:pt x="5338" y="5324"/>
                  </a:cubicBezTo>
                  <a:lnTo>
                    <a:pt x="5337" y="5370"/>
                  </a:lnTo>
                  <a:lnTo>
                    <a:pt x="0" y="5370"/>
                  </a:lnTo>
                  <a:lnTo>
                    <a:pt x="0" y="2"/>
                  </a:lnTo>
                  <a:lnTo>
                    <a:pt x="16" y="2"/>
                  </a:lnTo>
                  <a:cubicBezTo>
                    <a:pt x="61" y="1"/>
                    <a:pt x="105" y="0"/>
                    <a:pt x="15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0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048676" name="文本框 115"/>
          <p:cNvSpPr txBox="1"/>
          <p:nvPr/>
        </p:nvSpPr>
        <p:spPr>
          <a:xfrm>
            <a:off x="2341880" y="2638425"/>
            <a:ext cx="7508240" cy="249491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lnSpc>
                <a:spcPct val="110000"/>
              </a:lnSpc>
            </a:pPr>
            <a:r>
              <a:rPr lang="en-US" sz="8800" b="1">
                <a:solidFill>
                  <a:srgbClr val="2B5897"/>
                </a:solidFill>
                <a:latin typeface="汉仪书宋二简" panose="02010600000101010101" charset="-122"/>
                <a:ea typeface="汉仪书宋二简" panose="02010600000101010101" charset="-122"/>
                <a:cs typeface="华文行楷" panose="02010800040101010101" charset="-122"/>
                <a:sym typeface="+mn-ea"/>
              </a:rPr>
              <a:t>社会实践</a:t>
            </a:r>
            <a:endParaRPr lang="en-US" sz="8800" b="1">
              <a:solidFill>
                <a:srgbClr val="2B5897"/>
              </a:solidFill>
              <a:latin typeface="汉仪书宋二简" panose="02010600000101010101" charset="-122"/>
              <a:ea typeface="汉仪书宋二简" panose="02010600000101010101" charset="-122"/>
              <a:cs typeface="华文行楷" panose="02010800040101010101" charset="-122"/>
              <a:sym typeface="+mn-ea"/>
            </a:endParaRPr>
          </a:p>
          <a:p>
            <a:pPr algn="ctr">
              <a:lnSpc>
                <a:spcPct val="110000"/>
              </a:lnSpc>
            </a:pPr>
            <a:endParaRPr lang="zh-CN" altLang="en-US" sz="7200" b="1">
              <a:solidFill>
                <a:srgbClr val="2B5897"/>
              </a:solidFill>
              <a:latin typeface="华文行楷" panose="02010800040101010101" charset="-122"/>
              <a:ea typeface="华文行楷" panose="02010800040101010101" charset="-122"/>
              <a:cs typeface="汉仪大黑简" panose="02010600000101010101" charset="-122"/>
              <a:sym typeface="+mn-ea"/>
            </a:endParaRPr>
          </a:p>
          <a:p>
            <a:pPr algn="ctr">
              <a:lnSpc>
                <a:spcPct val="110000"/>
              </a:lnSpc>
            </a:pPr>
            <a:endParaRPr lang="zh-CN" altLang="en-US" sz="7200" b="1">
              <a:solidFill>
                <a:srgbClr val="2B5897"/>
              </a:solidFill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1048677" name="圆角矩形 2"/>
          <p:cNvSpPr/>
          <p:nvPr/>
        </p:nvSpPr>
        <p:spPr>
          <a:xfrm>
            <a:off x="5609590" y="1217295"/>
            <a:ext cx="973455" cy="918210"/>
          </a:xfrm>
          <a:prstGeom prst="roundRect">
            <a:avLst/>
          </a:prstGeom>
          <a:solidFill>
            <a:srgbClr val="2B589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/>
              <a:t>3</a:t>
            </a:r>
            <a:endParaRPr lang="en-US" altLang="zh-CN" sz="4000" b="1"/>
          </a:p>
        </p:txBody>
      </p:sp>
      <p:sp>
        <p:nvSpPr>
          <p:cNvPr id="1048678" name="任意多边形: 形状 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176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文本框 9"/>
          <p:cNvSpPr txBox="1"/>
          <p:nvPr/>
        </p:nvSpPr>
        <p:spPr>
          <a:xfrm>
            <a:off x="6198870" y="822960"/>
            <a:ext cx="55911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2B5897"/>
                </a:solidFill>
              </a:rPr>
              <a:t>担任</a:t>
            </a:r>
            <a:r>
              <a:rPr lang="zh-CN" altLang="en-US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书香中南评书组部长</a:t>
            </a:r>
            <a:r>
              <a:rPr lang="zh-CN" altLang="en-US" sz="2000">
                <a:solidFill>
                  <a:srgbClr val="2B5897"/>
                </a:solidFill>
              </a:rPr>
              <a:t>，统筹</a:t>
            </a:r>
            <a:r>
              <a:rPr lang="zh-CN" altLang="en-US" sz="2000">
                <a:solidFill>
                  <a:srgbClr val="2B5897"/>
                </a:solidFill>
              </a:rPr>
              <a:t>编辑“中南云麓谷”</a:t>
            </a:r>
            <a:r>
              <a:rPr lang="zh-CN" altLang="en-US" sz="2000">
                <a:solidFill>
                  <a:srgbClr val="2B5897"/>
                </a:solidFill>
              </a:rPr>
              <a:t>公众号10余篇推送，协助举办中南大学第四届读书文化节等大型活动</a:t>
            </a:r>
            <a:endParaRPr lang="zh-CN" altLang="en-US" sz="2000">
              <a:solidFill>
                <a:srgbClr val="2B5897"/>
              </a:solidFill>
            </a:endParaRPr>
          </a:p>
        </p:txBody>
      </p:sp>
      <p:sp>
        <p:nvSpPr>
          <p:cNvPr id="1048680" name="文本框 16"/>
          <p:cNvSpPr txBox="1"/>
          <p:nvPr/>
        </p:nvSpPr>
        <p:spPr>
          <a:xfrm>
            <a:off x="593725" y="814070"/>
            <a:ext cx="53638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2B5897"/>
                </a:solidFill>
              </a:rPr>
              <a:t>担任</a:t>
            </a:r>
            <a:r>
              <a:rPr lang="zh-CN" altLang="en-US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班级团支书</a:t>
            </a:r>
            <a:r>
              <a:rPr lang="zh-CN" altLang="en-US" sz="2000">
                <a:solidFill>
                  <a:srgbClr val="2B5897"/>
                </a:solidFill>
              </a:rPr>
              <a:t>，带领班级多次获评</a:t>
            </a:r>
            <a:r>
              <a:rPr lang="zh-CN" altLang="en-US" sz="2000">
                <a:solidFill>
                  <a:srgbClr val="C00000"/>
                </a:solidFill>
              </a:rPr>
              <a:t>校级优秀团日活动</a:t>
            </a:r>
            <a:r>
              <a:rPr lang="zh-CN" altLang="en-US" sz="2000">
                <a:solidFill>
                  <a:srgbClr val="2B5897"/>
                </a:solidFill>
              </a:rPr>
              <a:t>，获评中南大学</a:t>
            </a:r>
            <a:r>
              <a:rPr lang="zh-CN" altLang="en-US" sz="2000">
                <a:solidFill>
                  <a:srgbClr val="C00000"/>
                </a:solidFill>
              </a:rPr>
              <a:t>先进团支部</a:t>
            </a:r>
            <a:r>
              <a:rPr lang="zh-CN" altLang="en-US" sz="2000">
                <a:solidFill>
                  <a:srgbClr val="2B5897"/>
                </a:solidFill>
              </a:rPr>
              <a:t>称号</a:t>
            </a:r>
            <a:endParaRPr lang="zh-CN" altLang="en-US" sz="2000">
              <a:solidFill>
                <a:srgbClr val="2B5897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2B5897"/>
                </a:solidFill>
              </a:rPr>
              <a:t>担任</a:t>
            </a:r>
            <a:r>
              <a:rPr lang="zh-CN" altLang="en-US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中南大学基层团建指导员</a:t>
            </a:r>
            <a:r>
              <a:rPr lang="zh-CN" altLang="en-US" sz="2000">
                <a:solidFill>
                  <a:srgbClr val="2B5897"/>
                </a:solidFill>
              </a:rPr>
              <a:t>，指导新生团支部开展日常工作与</a:t>
            </a:r>
            <a:r>
              <a:rPr lang="zh-CN" altLang="en-US" sz="2000">
                <a:solidFill>
                  <a:srgbClr val="2B5897"/>
                </a:solidFill>
              </a:rPr>
              <a:t>团日活动</a:t>
            </a:r>
            <a:endParaRPr lang="zh-CN" altLang="en-US" sz="2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8681" name="矩形 10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82" name="文本框 19"/>
          <p:cNvSpPr txBox="1"/>
          <p:nvPr/>
        </p:nvSpPr>
        <p:spPr>
          <a:xfrm>
            <a:off x="593725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教育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背景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83" name="文本框 20"/>
          <p:cNvSpPr txBox="1"/>
          <p:nvPr/>
        </p:nvSpPr>
        <p:spPr>
          <a:xfrm>
            <a:off x="3663315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科研竞赛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48684" name="文本框 21"/>
          <p:cNvSpPr txBox="1"/>
          <p:nvPr/>
        </p:nvSpPr>
        <p:spPr>
          <a:xfrm>
            <a:off x="6816090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85" name="文本框 22"/>
          <p:cNvSpPr txBox="1"/>
          <p:nvPr/>
        </p:nvSpPr>
        <p:spPr>
          <a:xfrm>
            <a:off x="9801860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未来规划</a:t>
            </a:r>
            <a:endParaRPr lang="zh-CN" altLang="en-US" sz="24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209717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2672715"/>
            <a:ext cx="2247265" cy="1685290"/>
          </a:xfrm>
          <a:prstGeom prst="round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209717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2629535"/>
            <a:ext cx="2284095" cy="1712595"/>
          </a:xfrm>
          <a:prstGeom prst="round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209717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" y="4648200"/>
            <a:ext cx="2270760" cy="1692910"/>
          </a:xfrm>
          <a:prstGeom prst="round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2097180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100" y="4648200"/>
            <a:ext cx="2332355" cy="1718945"/>
          </a:xfrm>
          <a:prstGeom prst="round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2097181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760" y="2150745"/>
            <a:ext cx="1907540" cy="2279015"/>
          </a:xfrm>
          <a:prstGeom prst="round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2097182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2150745"/>
            <a:ext cx="1656715" cy="2194560"/>
          </a:xfrm>
          <a:prstGeom prst="round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2097183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1005" y="4648200"/>
            <a:ext cx="2672080" cy="1781810"/>
          </a:xfrm>
          <a:prstGeom prst="round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2097184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9560" y="4648200"/>
            <a:ext cx="2359660" cy="1764665"/>
          </a:xfrm>
          <a:prstGeom prst="round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文本框 9"/>
          <p:cNvSpPr txBox="1"/>
          <p:nvPr/>
        </p:nvSpPr>
        <p:spPr>
          <a:xfrm>
            <a:off x="500380" y="811530"/>
            <a:ext cx="5363845" cy="1903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2A5799"/>
                </a:solidFill>
                <a:latin typeface="+mn-ea"/>
                <a:cs typeface="+mn-ea"/>
              </a:rPr>
              <a:t>参加了疫苗接种、疫情防控岗位、图书馆志愿者、法制宣传员等</a:t>
            </a:r>
            <a:r>
              <a:rPr lang="en-US" altLang="zh-CN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志愿服务</a:t>
            </a:r>
            <a:r>
              <a:rPr lang="zh-CN" altLang="en-US" sz="2000">
                <a:solidFill>
                  <a:srgbClr val="2A5799"/>
                </a:solidFill>
                <a:latin typeface="+mn-ea"/>
                <a:cs typeface="+mn-ea"/>
              </a:rPr>
              <a:t>工作，总志愿时长</a:t>
            </a:r>
            <a:r>
              <a:rPr lang="zh-CN" altLang="en-US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80小时有余</a:t>
            </a:r>
            <a:endParaRPr lang="zh-CN" altLang="en-US" sz="2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2A5799"/>
                </a:solidFill>
                <a:latin typeface="+mn-ea"/>
                <a:cs typeface="+mn-ea"/>
              </a:rPr>
              <a:t>担任</a:t>
            </a:r>
            <a:r>
              <a:rPr lang="en-US" altLang="zh-CN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院级辅学义工</a:t>
            </a:r>
            <a:r>
              <a:rPr lang="zh-CN" altLang="en-US" sz="2000">
                <a:solidFill>
                  <a:srgbClr val="2A5799"/>
                </a:solidFill>
                <a:latin typeface="+mn-ea"/>
                <a:cs typeface="+mn-ea"/>
              </a:rPr>
              <a:t>，辅导学弟学妹有机化学、</a:t>
            </a:r>
            <a:r>
              <a:rPr lang="en-US" altLang="zh-CN" sz="2000">
                <a:solidFill>
                  <a:srgbClr val="2A5799"/>
                </a:solidFill>
                <a:latin typeface="+mn-ea"/>
                <a:cs typeface="+mn-ea"/>
              </a:rPr>
              <a:t>CET-4</a:t>
            </a:r>
            <a:r>
              <a:rPr lang="zh-CN" altLang="en-US" sz="2000">
                <a:solidFill>
                  <a:srgbClr val="2A5799"/>
                </a:solidFill>
                <a:latin typeface="+mn-ea"/>
                <a:cs typeface="+mn-ea"/>
              </a:rPr>
              <a:t>等课程的学</a:t>
            </a:r>
            <a:r>
              <a:rPr lang="zh-CN" altLang="en-US" sz="2000">
                <a:solidFill>
                  <a:srgbClr val="2A5799"/>
                </a:solidFill>
                <a:latin typeface="+mn-ea"/>
                <a:cs typeface="+mn-ea"/>
              </a:rPr>
              <a:t>习。</a:t>
            </a:r>
            <a:endParaRPr lang="zh-CN" altLang="en-US" sz="2000">
              <a:solidFill>
                <a:srgbClr val="C00000"/>
              </a:solidFill>
              <a:latin typeface="+mn-ea"/>
              <a:cs typeface="+mn-ea"/>
            </a:endParaRPr>
          </a:p>
        </p:txBody>
      </p:sp>
      <p:sp>
        <p:nvSpPr>
          <p:cNvPr id="1048689" name="矩形 1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90" name="文本框 22"/>
          <p:cNvSpPr txBox="1"/>
          <p:nvPr/>
        </p:nvSpPr>
        <p:spPr>
          <a:xfrm>
            <a:off x="593725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教育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背景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91" name="文本框 27"/>
          <p:cNvSpPr txBox="1"/>
          <p:nvPr/>
        </p:nvSpPr>
        <p:spPr>
          <a:xfrm>
            <a:off x="3663315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科研竞赛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48692" name="文本框 28"/>
          <p:cNvSpPr txBox="1"/>
          <p:nvPr/>
        </p:nvSpPr>
        <p:spPr>
          <a:xfrm>
            <a:off x="6816090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93" name="文本框 29"/>
          <p:cNvSpPr txBox="1"/>
          <p:nvPr/>
        </p:nvSpPr>
        <p:spPr>
          <a:xfrm>
            <a:off x="9801860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未来规划</a:t>
            </a:r>
            <a:endParaRPr lang="zh-CN" altLang="en-US" sz="24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1048694" name="文本框 31"/>
          <p:cNvSpPr txBox="1"/>
          <p:nvPr/>
        </p:nvSpPr>
        <p:spPr>
          <a:xfrm>
            <a:off x="6431915" y="4946650"/>
            <a:ext cx="5450840" cy="1304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2A5799"/>
                </a:solidFill>
                <a:latin typeface="+mn-ea"/>
                <a:cs typeface="+mn-ea"/>
              </a:rPr>
              <a:t>担任湘雅三医院</a:t>
            </a:r>
            <a:r>
              <a:rPr lang="zh-CN" altLang="en-US" sz="2000" b="1">
                <a:solidFill>
                  <a:srgbClr val="C00000"/>
                </a:solidFill>
                <a:latin typeface="+mn-ea"/>
                <a:cs typeface="+mn-ea"/>
              </a:rPr>
              <a:t>实习大队长</a:t>
            </a:r>
            <a:r>
              <a:rPr lang="zh-CN" altLang="en-US" sz="2000">
                <a:solidFill>
                  <a:srgbClr val="2A5799"/>
                </a:solidFill>
                <a:latin typeface="+mn-ea"/>
                <a:cs typeface="+mn-ea"/>
              </a:rPr>
              <a:t>，协助落实学院与医院教研室安排，上传下达，积极完成老师布置的任务。</a:t>
            </a:r>
            <a:endParaRPr lang="zh-CN" altLang="en-US" sz="2000">
              <a:solidFill>
                <a:srgbClr val="2A5799"/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sz="2000">
              <a:solidFill>
                <a:srgbClr val="2A5799"/>
              </a:solidFill>
              <a:latin typeface="+mn-ea"/>
              <a:cs typeface="+mn-ea"/>
            </a:endParaRPr>
          </a:p>
        </p:txBody>
      </p:sp>
      <p:pic>
        <p:nvPicPr>
          <p:cNvPr id="209718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2825" y="4789805"/>
            <a:ext cx="2680970" cy="1831340"/>
          </a:xfrm>
          <a:prstGeom prst="roundRect">
            <a:avLst/>
          </a:prstGeom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09718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2823210"/>
            <a:ext cx="2479040" cy="1859280"/>
          </a:xfrm>
          <a:prstGeom prst="roundRect">
            <a:avLst/>
          </a:prstGeom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097187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4789805"/>
            <a:ext cx="2448560" cy="1831975"/>
          </a:xfrm>
          <a:prstGeom prst="roundRect">
            <a:avLst/>
          </a:prstGeom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09718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585" y="2823210"/>
            <a:ext cx="2546985" cy="1906270"/>
          </a:xfrm>
          <a:prstGeom prst="roundRect">
            <a:avLst/>
          </a:prstGeom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097189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80" y="1024255"/>
            <a:ext cx="5197475" cy="3465195"/>
          </a:xfrm>
          <a:prstGeom prst="roundRect">
            <a:avLst/>
          </a:prstGeom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  <a:softEdge rad="31750"/>
          </a:effectLst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8"/>
          <p:cNvGrpSpPr/>
          <p:nvPr/>
        </p:nvGrpSpPr>
        <p:grpSpPr>
          <a:xfrm>
            <a:off x="0" y="2638425"/>
            <a:ext cx="4006850" cy="4219575"/>
            <a:chOff x="0" y="1920"/>
            <a:chExt cx="8850" cy="8880"/>
          </a:xfrm>
        </p:grpSpPr>
        <p:sp>
          <p:nvSpPr>
            <p:cNvPr id="1048697" name="任意多边形 1"/>
            <p:cNvSpPr/>
            <p:nvPr/>
          </p:nvSpPr>
          <p:spPr>
            <a:xfrm>
              <a:off x="0" y="1920"/>
              <a:ext cx="8850" cy="888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850" h="8880">
                  <a:moveTo>
                    <a:pt x="150" y="0"/>
                  </a:moveTo>
                  <a:cubicBezTo>
                    <a:pt x="4955" y="0"/>
                    <a:pt x="8850" y="3895"/>
                    <a:pt x="8850" y="8700"/>
                  </a:cubicBezTo>
                  <a:cubicBezTo>
                    <a:pt x="8850" y="8738"/>
                    <a:pt x="8850" y="8775"/>
                    <a:pt x="8849" y="8812"/>
                  </a:cubicBezTo>
                  <a:lnTo>
                    <a:pt x="8848" y="8880"/>
                  </a:lnTo>
                  <a:lnTo>
                    <a:pt x="0" y="8880"/>
                  </a:lnTo>
                  <a:lnTo>
                    <a:pt x="0" y="1"/>
                  </a:lnTo>
                  <a:lnTo>
                    <a:pt x="38" y="1"/>
                  </a:lnTo>
                  <a:cubicBezTo>
                    <a:pt x="75" y="0"/>
                    <a:pt x="112" y="0"/>
                    <a:pt x="150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48698" name="任意多边形 3"/>
            <p:cNvSpPr/>
            <p:nvPr/>
          </p:nvSpPr>
          <p:spPr>
            <a:xfrm>
              <a:off x="0" y="5430"/>
              <a:ext cx="5340" cy="537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5340" h="5370">
                  <a:moveTo>
                    <a:pt x="150" y="0"/>
                  </a:moveTo>
                  <a:cubicBezTo>
                    <a:pt x="3016" y="0"/>
                    <a:pt x="5340" y="2324"/>
                    <a:pt x="5340" y="5190"/>
                  </a:cubicBezTo>
                  <a:cubicBezTo>
                    <a:pt x="5340" y="5235"/>
                    <a:pt x="5339" y="5279"/>
                    <a:pt x="5338" y="5324"/>
                  </a:cubicBezTo>
                  <a:lnTo>
                    <a:pt x="5337" y="5370"/>
                  </a:lnTo>
                  <a:lnTo>
                    <a:pt x="0" y="5370"/>
                  </a:lnTo>
                  <a:lnTo>
                    <a:pt x="0" y="2"/>
                  </a:lnTo>
                  <a:lnTo>
                    <a:pt x="16" y="2"/>
                  </a:lnTo>
                  <a:cubicBezTo>
                    <a:pt x="61" y="1"/>
                    <a:pt x="105" y="0"/>
                    <a:pt x="15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0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048699" name="文本框 115"/>
          <p:cNvSpPr txBox="1"/>
          <p:nvPr/>
        </p:nvSpPr>
        <p:spPr>
          <a:xfrm>
            <a:off x="2341880" y="2638425"/>
            <a:ext cx="7508240" cy="249491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lnSpc>
                <a:spcPct val="110000"/>
              </a:lnSpc>
            </a:pPr>
            <a:r>
              <a:rPr lang="en-US" sz="8800" b="1">
                <a:solidFill>
                  <a:srgbClr val="2B5897"/>
                </a:solidFill>
                <a:latin typeface="汉仪书宋二简" panose="02010600000101010101" charset="-122"/>
                <a:ea typeface="汉仪书宋二简" panose="02010600000101010101" charset="-122"/>
                <a:cs typeface="华文行楷" panose="02010800040101010101" charset="-122"/>
                <a:sym typeface="+mn-ea"/>
              </a:rPr>
              <a:t>未来规划</a:t>
            </a:r>
            <a:endParaRPr lang="zh-CN" altLang="en-US" sz="6000" b="1">
              <a:solidFill>
                <a:srgbClr val="2B5897"/>
              </a:solidFill>
              <a:latin typeface="华文行楷" panose="02010800040101010101" charset="-122"/>
              <a:ea typeface="华文行楷" panose="02010800040101010101" charset="-122"/>
              <a:cs typeface="汉仪大黑简" panose="02010600000101010101" charset="-122"/>
              <a:sym typeface="+mn-ea"/>
            </a:endParaRPr>
          </a:p>
          <a:p>
            <a:pPr algn="ctr">
              <a:lnSpc>
                <a:spcPct val="110000"/>
              </a:lnSpc>
            </a:pPr>
            <a:endParaRPr lang="zh-CN" altLang="en-US" sz="7200" b="1">
              <a:solidFill>
                <a:srgbClr val="2B5897"/>
              </a:solidFill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1048700" name="圆角矩形 2"/>
          <p:cNvSpPr/>
          <p:nvPr/>
        </p:nvSpPr>
        <p:spPr>
          <a:xfrm>
            <a:off x="5609590" y="1217295"/>
            <a:ext cx="973455" cy="918210"/>
          </a:xfrm>
          <a:prstGeom prst="roundRect">
            <a:avLst/>
          </a:prstGeom>
          <a:solidFill>
            <a:srgbClr val="2B589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/>
              <a:t>4</a:t>
            </a:r>
            <a:endParaRPr lang="en-US" altLang="zh-CN" sz="4000" b="1"/>
          </a:p>
        </p:txBody>
      </p:sp>
      <p:sp>
        <p:nvSpPr>
          <p:cNvPr id="1048701" name="任意多边形: 形状 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190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矩形 2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03" name="文本框 5"/>
          <p:cNvSpPr txBox="1"/>
          <p:nvPr/>
        </p:nvSpPr>
        <p:spPr>
          <a:xfrm>
            <a:off x="593725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教育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背景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704" name="文本框 10"/>
          <p:cNvSpPr txBox="1"/>
          <p:nvPr/>
        </p:nvSpPr>
        <p:spPr>
          <a:xfrm>
            <a:off x="3663315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科研竞赛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705" name="文本框 11"/>
          <p:cNvSpPr txBox="1"/>
          <p:nvPr/>
        </p:nvSpPr>
        <p:spPr>
          <a:xfrm>
            <a:off x="6816090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706" name="文本框 7"/>
          <p:cNvSpPr txBox="1"/>
          <p:nvPr/>
        </p:nvSpPr>
        <p:spPr>
          <a:xfrm>
            <a:off x="9801860" y="53340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sym typeface="+mn-ea"/>
              </a:rPr>
              <a:t>未来规划</a:t>
            </a:r>
            <a:endParaRPr lang="zh-CN" altLang="en-US"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048707" name="文本框 1"/>
          <p:cNvSpPr txBox="1"/>
          <p:nvPr/>
        </p:nvSpPr>
        <p:spPr>
          <a:xfrm>
            <a:off x="7150735" y="4582160"/>
            <a:ext cx="4525645" cy="1190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C00000"/>
                </a:solidFill>
              </a:rPr>
              <a:t>职业发展阶段（博士毕业后）：</a:t>
            </a:r>
            <a:endParaRPr lang="zh-CN" altLang="en-US" sz="2000">
              <a:solidFill>
                <a:srgbClr val="4B6991"/>
              </a:solidFill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>
                <a:solidFill>
                  <a:srgbClr val="4B6991"/>
                </a:solidFill>
              </a:rPr>
              <a:t>成为护理领域的专家，为行业发展发挥引领</a:t>
            </a:r>
            <a:r>
              <a:rPr lang="zh-CN" altLang="en-US" sz="2000">
                <a:solidFill>
                  <a:srgbClr val="4B6991"/>
                </a:solidFill>
              </a:rPr>
              <a:t>作用。</a:t>
            </a:r>
            <a:endParaRPr lang="zh-CN" altLang="en-US" sz="2000">
              <a:solidFill>
                <a:srgbClr val="4B6991"/>
              </a:solidFill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2000">
              <a:solidFill>
                <a:srgbClr val="4B6991"/>
              </a:solidFill>
            </a:endParaRPr>
          </a:p>
        </p:txBody>
      </p:sp>
      <p:sp>
        <p:nvSpPr>
          <p:cNvPr id="1048708" name="任意多边形: 形状 2"/>
          <p:cNvSpPr/>
          <p:nvPr>
            <p:custDataLst>
              <p:tags r:id="rId1"/>
            </p:custDataLst>
          </p:nvPr>
        </p:nvSpPr>
        <p:spPr>
          <a:xfrm flipV="1">
            <a:off x="-14014" y="3551942"/>
            <a:ext cx="12222480" cy="603873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solidFill>
              <a:srgbClr val="4B6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048709" name="任意多边形: 形状 3"/>
          <p:cNvSpPr/>
          <p:nvPr>
            <p:custDataLst>
              <p:tags r:id="rId2"/>
            </p:custDataLst>
          </p:nvPr>
        </p:nvSpPr>
        <p:spPr>
          <a:xfrm rot="261585">
            <a:off x="38878" y="2943317"/>
            <a:ext cx="12103100" cy="1776730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solidFill>
              <a:srgbClr val="4B6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048710" name="椭圆 4102"/>
          <p:cNvSpPr/>
          <p:nvPr>
            <p:custDataLst>
              <p:tags r:id="rId3"/>
            </p:custDataLst>
          </p:nvPr>
        </p:nvSpPr>
        <p:spPr>
          <a:xfrm>
            <a:off x="9161615" y="3819351"/>
            <a:ext cx="504000" cy="504000"/>
          </a:xfrm>
          <a:prstGeom prst="ellipse">
            <a:avLst/>
          </a:prstGeom>
          <a:gradFill flip="none" rotWithShape="1">
            <a:gsLst>
              <a:gs pos="0">
                <a:srgbClr val="91AAC4"/>
              </a:gs>
              <a:gs pos="50000">
                <a:srgbClr val="5A80A7"/>
              </a:gs>
              <a:gs pos="100000">
                <a:srgbClr val="235589"/>
              </a:gs>
            </a:gsLst>
            <a:lin ang="5400000" scaled="1"/>
          </a:gradFill>
          <a:ln w="1191" cap="flat">
            <a:solidFill>
              <a:srgbClr val="4B6991"/>
            </a:solidFill>
            <a:prstDash val="solid"/>
            <a:miter/>
          </a:ln>
        </p:spPr>
        <p:txBody>
          <a:bodyPr wrap="none" lIns="0" tIns="0" rIns="0" bIns="0" rtlCol="0" anchor="ctr"/>
          <a:p>
            <a:pPr algn="ctr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048711" name="椭圆 4103"/>
          <p:cNvSpPr/>
          <p:nvPr>
            <p:custDataLst>
              <p:tags r:id="rId4"/>
            </p:custDataLst>
          </p:nvPr>
        </p:nvSpPr>
        <p:spPr>
          <a:xfrm>
            <a:off x="5844960" y="3362008"/>
            <a:ext cx="504000" cy="504000"/>
          </a:xfrm>
          <a:prstGeom prst="ellipse">
            <a:avLst/>
          </a:prstGeom>
          <a:gradFill flip="none" rotWithShape="1">
            <a:gsLst>
              <a:gs pos="0">
                <a:srgbClr val="91AAC4"/>
              </a:gs>
              <a:gs pos="50000">
                <a:srgbClr val="5A80A7"/>
              </a:gs>
              <a:gs pos="100000">
                <a:srgbClr val="235589"/>
              </a:gs>
            </a:gsLst>
            <a:lin ang="5400000" scaled="1"/>
          </a:gradFill>
          <a:ln w="1191" cap="flat">
            <a:solidFill>
              <a:srgbClr val="4B6991"/>
            </a:solidFill>
            <a:prstDash val="solid"/>
            <a:miter/>
          </a:ln>
        </p:spPr>
        <p:txBody>
          <a:bodyPr wrap="none" lIns="0" tIns="0" rIns="0" bIns="0" rtlCol="0" anchor="ctr"/>
          <a:p>
            <a:pPr algn="ctr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048712" name="椭圆 9"/>
          <p:cNvSpPr/>
          <p:nvPr>
            <p:custDataLst>
              <p:tags r:id="rId5"/>
            </p:custDataLst>
          </p:nvPr>
        </p:nvSpPr>
        <p:spPr>
          <a:xfrm>
            <a:off x="2528305" y="3447167"/>
            <a:ext cx="504000" cy="504000"/>
          </a:xfrm>
          <a:prstGeom prst="ellipse">
            <a:avLst/>
          </a:prstGeom>
          <a:gradFill flip="none" rotWithShape="1">
            <a:gsLst>
              <a:gs pos="0">
                <a:srgbClr val="91AAC4"/>
              </a:gs>
              <a:gs pos="50000">
                <a:srgbClr val="5A80A7"/>
              </a:gs>
              <a:gs pos="100000">
                <a:srgbClr val="235589"/>
              </a:gs>
            </a:gsLst>
            <a:lin ang="5400000" scaled="1"/>
          </a:gradFill>
          <a:ln w="1191" cap="flat">
            <a:solidFill>
              <a:srgbClr val="4B6991"/>
            </a:solidFill>
            <a:prstDash val="solid"/>
            <a:miter/>
          </a:ln>
        </p:spPr>
        <p:txBody>
          <a:bodyPr wrap="none" lIns="0" tIns="0" rIns="0" bIns="0" rtlCol="0" anchor="ctr"/>
          <a:p>
            <a:pPr algn="ctr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048713" name="文本框 15"/>
          <p:cNvSpPr txBox="1"/>
          <p:nvPr/>
        </p:nvSpPr>
        <p:spPr>
          <a:xfrm>
            <a:off x="1189355" y="4323080"/>
            <a:ext cx="34874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2000" b="1">
                <a:solidFill>
                  <a:srgbClr val="C00000"/>
                </a:solidFill>
                <a:sym typeface="+mn-ea"/>
              </a:rPr>
              <a:t>实习阶段（未来1年）：</a:t>
            </a:r>
            <a:endParaRPr lang="zh-CN" altLang="en-US" sz="2000" b="1">
              <a:solidFill>
                <a:srgbClr val="C00000"/>
              </a:solidFill>
              <a:sym typeface="+mn-ea"/>
            </a:endParaRPr>
          </a:p>
          <a:p>
            <a:pPr algn="ctr"/>
            <a:r>
              <a:rPr lang="zh-CN" altLang="en-US" sz="2000">
                <a:solidFill>
                  <a:srgbClr val="4B6991"/>
                </a:solidFill>
              </a:rPr>
              <a:t>脚踏实地，在临床实习中积累经验，做到理论联系实际，发现问题、</a:t>
            </a:r>
            <a:r>
              <a:rPr lang="zh-CN" altLang="en-US" sz="2000">
                <a:solidFill>
                  <a:srgbClr val="4B6991"/>
                </a:solidFill>
              </a:rPr>
              <a:t>解决问题。</a:t>
            </a:r>
            <a:endParaRPr lang="zh-CN" altLang="en-US" sz="2000">
              <a:solidFill>
                <a:srgbClr val="4B6991"/>
              </a:solidFill>
            </a:endParaRPr>
          </a:p>
        </p:txBody>
      </p:sp>
      <p:sp>
        <p:nvSpPr>
          <p:cNvPr id="1048714" name="文本框 16"/>
          <p:cNvSpPr txBox="1"/>
          <p:nvPr/>
        </p:nvSpPr>
        <p:spPr>
          <a:xfrm>
            <a:off x="4146550" y="2085340"/>
            <a:ext cx="37395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C00000"/>
                </a:solidFill>
                <a:sym typeface="+mn-ea"/>
              </a:rPr>
              <a:t>博士阶段（5年）：</a:t>
            </a:r>
            <a:endParaRPr lang="zh-CN" altLang="en-US" sz="2000">
              <a:solidFill>
                <a:srgbClr val="4B6991"/>
              </a:solidFill>
              <a:sym typeface="+mn-ea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>
                <a:solidFill>
                  <a:srgbClr val="4B6991"/>
                </a:solidFill>
                <a:sym typeface="+mn-ea"/>
              </a:rPr>
              <a:t>深入研究护理领域，取得创新性成果，为护理事业发展贡献</a:t>
            </a:r>
            <a:r>
              <a:rPr lang="zh-CN" altLang="en-US" sz="2000">
                <a:solidFill>
                  <a:srgbClr val="4B6991"/>
                </a:solidFill>
                <a:sym typeface="+mn-ea"/>
              </a:rPr>
              <a:t>力量。</a:t>
            </a:r>
            <a:endParaRPr lang="zh-CN" altLang="en-US" sz="2000">
              <a:solidFill>
                <a:srgbClr val="4B6991"/>
              </a:solidFill>
              <a:sym typeface="+mn-ea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2000" b="1">
              <a:solidFill>
                <a:srgbClr val="C00000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8"/>
          <p:cNvGrpSpPr/>
          <p:nvPr/>
        </p:nvGrpSpPr>
        <p:grpSpPr>
          <a:xfrm>
            <a:off x="0" y="2007235"/>
            <a:ext cx="4457700" cy="4850765"/>
            <a:chOff x="0" y="1920"/>
            <a:chExt cx="8850" cy="8880"/>
          </a:xfrm>
        </p:grpSpPr>
        <p:sp>
          <p:nvSpPr>
            <p:cNvPr id="1048717" name="任意多边形 1"/>
            <p:cNvSpPr/>
            <p:nvPr/>
          </p:nvSpPr>
          <p:spPr>
            <a:xfrm>
              <a:off x="0" y="1920"/>
              <a:ext cx="8850" cy="888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850" h="8880">
                  <a:moveTo>
                    <a:pt x="150" y="0"/>
                  </a:moveTo>
                  <a:cubicBezTo>
                    <a:pt x="4955" y="0"/>
                    <a:pt x="8850" y="3895"/>
                    <a:pt x="8850" y="8700"/>
                  </a:cubicBezTo>
                  <a:cubicBezTo>
                    <a:pt x="8850" y="8738"/>
                    <a:pt x="8850" y="8775"/>
                    <a:pt x="8849" y="8812"/>
                  </a:cubicBezTo>
                  <a:lnTo>
                    <a:pt x="8848" y="8880"/>
                  </a:lnTo>
                  <a:lnTo>
                    <a:pt x="0" y="8880"/>
                  </a:lnTo>
                  <a:lnTo>
                    <a:pt x="0" y="1"/>
                  </a:lnTo>
                  <a:lnTo>
                    <a:pt x="38" y="1"/>
                  </a:lnTo>
                  <a:cubicBezTo>
                    <a:pt x="75" y="0"/>
                    <a:pt x="112" y="0"/>
                    <a:pt x="150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48718" name="任意多边形 3"/>
            <p:cNvSpPr/>
            <p:nvPr/>
          </p:nvSpPr>
          <p:spPr>
            <a:xfrm>
              <a:off x="0" y="5430"/>
              <a:ext cx="5340" cy="537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5340" h="5370">
                  <a:moveTo>
                    <a:pt x="150" y="0"/>
                  </a:moveTo>
                  <a:cubicBezTo>
                    <a:pt x="3016" y="0"/>
                    <a:pt x="5340" y="2324"/>
                    <a:pt x="5340" y="5190"/>
                  </a:cubicBezTo>
                  <a:cubicBezTo>
                    <a:pt x="5340" y="5235"/>
                    <a:pt x="5339" y="5279"/>
                    <a:pt x="5338" y="5324"/>
                  </a:cubicBezTo>
                  <a:lnTo>
                    <a:pt x="5337" y="5370"/>
                  </a:lnTo>
                  <a:lnTo>
                    <a:pt x="0" y="5370"/>
                  </a:lnTo>
                  <a:lnTo>
                    <a:pt x="0" y="2"/>
                  </a:lnTo>
                  <a:lnTo>
                    <a:pt x="16" y="2"/>
                  </a:lnTo>
                  <a:cubicBezTo>
                    <a:pt x="61" y="1"/>
                    <a:pt x="105" y="0"/>
                    <a:pt x="15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0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048719" name="文本框 2"/>
          <p:cNvSpPr txBox="1"/>
          <p:nvPr/>
        </p:nvSpPr>
        <p:spPr>
          <a:xfrm>
            <a:off x="1136015" y="2524760"/>
            <a:ext cx="9183370" cy="2008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8800" b="1">
                <a:solidFill>
                  <a:srgbClr val="2B5897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</a:t>
            </a:r>
            <a:r>
              <a:rPr lang="zh-CN" altLang="en-US" sz="8800" b="1">
                <a:solidFill>
                  <a:srgbClr val="2B5897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请老师批评指正</a:t>
            </a:r>
            <a:endParaRPr lang="zh-CN" altLang="en-US" sz="8800" b="1">
              <a:solidFill>
                <a:srgbClr val="2B5897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endParaRPr lang="zh-CN" altLang="en-US" sz="8800" b="1">
              <a:solidFill>
                <a:srgbClr val="2B5897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pic>
        <p:nvPicPr>
          <p:cNvPr id="2097191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任意多边形 34"/>
          <p:cNvSpPr/>
          <p:nvPr/>
        </p:nvSpPr>
        <p:spPr>
          <a:xfrm>
            <a:off x="0" y="5798185"/>
            <a:ext cx="12192000" cy="12407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200" h="5363">
                <a:moveTo>
                  <a:pt x="9885" y="0"/>
                </a:moveTo>
                <a:cubicBezTo>
                  <a:pt x="13757" y="0"/>
                  <a:pt x="17166" y="830"/>
                  <a:pt x="19147" y="2088"/>
                </a:cubicBezTo>
                <a:lnTo>
                  <a:pt x="19200" y="2123"/>
                </a:lnTo>
                <a:lnTo>
                  <a:pt x="19200" y="5363"/>
                </a:lnTo>
                <a:lnTo>
                  <a:pt x="0" y="5363"/>
                </a:lnTo>
                <a:lnTo>
                  <a:pt x="0" y="2536"/>
                </a:lnTo>
                <a:lnTo>
                  <a:pt x="16" y="2523"/>
                </a:lnTo>
                <a:cubicBezTo>
                  <a:pt x="1852" y="1025"/>
                  <a:pt x="5582" y="0"/>
                  <a:pt x="9885" y="0"/>
                </a:cubicBezTo>
                <a:close/>
              </a:path>
            </a:pathLst>
          </a:custGeom>
          <a:solidFill>
            <a:srgbClr val="5273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48601" name="文本框 28"/>
          <p:cNvSpPr txBox="1"/>
          <p:nvPr/>
        </p:nvSpPr>
        <p:spPr>
          <a:xfrm>
            <a:off x="4354195" y="723900"/>
            <a:ext cx="348361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800" b="1">
                <a:solidFill>
                  <a:srgbClr val="2B5897"/>
                </a:solidFill>
                <a:latin typeface="汉仪书宋二简" panose="02010600000101010101" charset="-122"/>
                <a:ea typeface="汉仪书宋二简" panose="02010600000101010101" charset="-122"/>
                <a:cs typeface="华文行楷" panose="02010800040101010101" charset="-122"/>
                <a:sym typeface="+mn-lt"/>
              </a:rPr>
              <a:t>目录</a:t>
            </a:r>
            <a:endParaRPr lang="zh-CN" altLang="en-US" sz="8800" b="1" cap="all" dirty="0">
              <a:solidFill>
                <a:srgbClr val="2B5897"/>
              </a:solidFill>
              <a:latin typeface="汉仪书宋二简" panose="02010600000101010101" charset="-122"/>
              <a:ea typeface="汉仪书宋二简" panose="02010600000101010101" charset="-122"/>
              <a:cs typeface="华文行楷" panose="02010800040101010101" charset="-122"/>
              <a:sym typeface="+mn-lt"/>
            </a:endParaRPr>
          </a:p>
        </p:txBody>
      </p:sp>
      <p:sp>
        <p:nvSpPr>
          <p:cNvPr id="1048602" name="椭圆 8"/>
          <p:cNvSpPr/>
          <p:nvPr>
            <p:custDataLst>
              <p:tags r:id="rId1"/>
            </p:custDataLst>
          </p:nvPr>
        </p:nvSpPr>
        <p:spPr>
          <a:xfrm>
            <a:off x="1301085" y="2756463"/>
            <a:ext cx="996282" cy="996282"/>
          </a:xfrm>
          <a:prstGeom prst="ellipse">
            <a:avLst/>
          </a:prstGeom>
          <a:solidFill>
            <a:srgbClr val="5273A0"/>
          </a:soli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800" b="1" dirty="0">
                <a:latin typeface="+mj-ea"/>
                <a:ea typeface="+mj-ea"/>
                <a:sym typeface="+mn-ea"/>
              </a:rPr>
              <a:t>01</a:t>
            </a:r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sp>
        <p:nvSpPr>
          <p:cNvPr id="1048603" name="标题 1"/>
          <p:cNvSpPr txBox="1"/>
          <p:nvPr>
            <p:custDataLst>
              <p:tags r:id="rId2"/>
            </p:custDataLst>
          </p:nvPr>
        </p:nvSpPr>
        <p:spPr>
          <a:xfrm>
            <a:off x="757555" y="3986530"/>
            <a:ext cx="2014220" cy="57721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305C9C"/>
                </a:solidFill>
              </a:rPr>
              <a:t>教育背景</a:t>
            </a:r>
            <a:endParaRPr lang="en-US" altLang="zh-CN" sz="2400" dirty="0">
              <a:solidFill>
                <a:srgbClr val="305C9C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rgbClr val="305C9C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048604" name="椭圆 12"/>
          <p:cNvSpPr/>
          <p:nvPr>
            <p:custDataLst>
              <p:tags r:id="rId3"/>
            </p:custDataLst>
          </p:nvPr>
        </p:nvSpPr>
        <p:spPr>
          <a:xfrm>
            <a:off x="4165602" y="2756463"/>
            <a:ext cx="996282" cy="996282"/>
          </a:xfrm>
          <a:prstGeom prst="ellipse">
            <a:avLst/>
          </a:prstGeom>
          <a:solidFill>
            <a:srgbClr val="5273A0"/>
          </a:soli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800" b="1" dirty="0">
                <a:latin typeface="+mj-ea"/>
                <a:ea typeface="+mj-ea"/>
                <a:sym typeface="+mn-ea"/>
              </a:rPr>
              <a:t>02</a:t>
            </a:r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sp>
        <p:nvSpPr>
          <p:cNvPr id="1048605" name="椭圆 14"/>
          <p:cNvSpPr/>
          <p:nvPr>
            <p:custDataLst>
              <p:tags r:id="rId4"/>
            </p:custDataLst>
          </p:nvPr>
        </p:nvSpPr>
        <p:spPr>
          <a:xfrm>
            <a:off x="7030118" y="2756463"/>
            <a:ext cx="996282" cy="996282"/>
          </a:xfrm>
          <a:prstGeom prst="ellipse">
            <a:avLst/>
          </a:prstGeom>
          <a:solidFill>
            <a:srgbClr val="5273A0"/>
          </a:soli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800" b="1" dirty="0">
                <a:latin typeface="+mj-ea"/>
                <a:ea typeface="+mj-ea"/>
                <a:sym typeface="+mn-ea"/>
              </a:rPr>
              <a:t>03</a:t>
            </a:r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sp>
        <p:nvSpPr>
          <p:cNvPr id="1048606" name="椭圆 18"/>
          <p:cNvSpPr/>
          <p:nvPr>
            <p:custDataLst>
              <p:tags r:id="rId5"/>
            </p:custDataLst>
          </p:nvPr>
        </p:nvSpPr>
        <p:spPr>
          <a:xfrm>
            <a:off x="9894633" y="2756463"/>
            <a:ext cx="996282" cy="996282"/>
          </a:xfrm>
          <a:prstGeom prst="ellipse">
            <a:avLst/>
          </a:prstGeom>
          <a:solidFill>
            <a:srgbClr val="5273A0"/>
          </a:soli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800" b="1" dirty="0">
                <a:latin typeface="+mj-ea"/>
                <a:ea typeface="+mj-ea"/>
                <a:sym typeface="+mn-ea"/>
              </a:rPr>
              <a:t>04</a:t>
            </a:r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sp>
        <p:nvSpPr>
          <p:cNvPr id="1048607" name="椭圆 31"/>
          <p:cNvSpPr/>
          <p:nvPr>
            <p:custDataLst>
              <p:tags r:id="rId6"/>
            </p:custDataLst>
          </p:nvPr>
        </p:nvSpPr>
        <p:spPr>
          <a:xfrm>
            <a:off x="1301085" y="2756463"/>
            <a:ext cx="996282" cy="996282"/>
          </a:xfrm>
          <a:prstGeom prst="ellipse">
            <a:avLst/>
          </a:prstGeom>
          <a:solidFill>
            <a:srgbClr val="5273A0"/>
          </a:soli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800" b="1" dirty="0">
                <a:latin typeface="+mj-ea"/>
                <a:ea typeface="+mj-ea"/>
                <a:sym typeface="+mn-ea"/>
              </a:rPr>
              <a:t>01</a:t>
            </a:r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sp>
        <p:nvSpPr>
          <p:cNvPr id="1048608" name="椭圆 33"/>
          <p:cNvSpPr/>
          <p:nvPr>
            <p:custDataLst>
              <p:tags r:id="rId7"/>
            </p:custDataLst>
          </p:nvPr>
        </p:nvSpPr>
        <p:spPr>
          <a:xfrm>
            <a:off x="4165602" y="2756463"/>
            <a:ext cx="996282" cy="996282"/>
          </a:xfrm>
          <a:prstGeom prst="ellipse">
            <a:avLst/>
          </a:prstGeom>
          <a:solidFill>
            <a:srgbClr val="5273A0"/>
          </a:soli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800" b="1" dirty="0">
                <a:latin typeface="+mj-ea"/>
                <a:ea typeface="+mj-ea"/>
                <a:sym typeface="+mn-ea"/>
              </a:rPr>
              <a:t>02</a:t>
            </a:r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sp>
        <p:nvSpPr>
          <p:cNvPr id="1048609" name="椭圆 35"/>
          <p:cNvSpPr/>
          <p:nvPr>
            <p:custDataLst>
              <p:tags r:id="rId8"/>
            </p:custDataLst>
          </p:nvPr>
        </p:nvSpPr>
        <p:spPr>
          <a:xfrm>
            <a:off x="7030118" y="2756463"/>
            <a:ext cx="996282" cy="996282"/>
          </a:xfrm>
          <a:prstGeom prst="ellipse">
            <a:avLst/>
          </a:prstGeom>
          <a:solidFill>
            <a:srgbClr val="5273A0"/>
          </a:soli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800" b="1" dirty="0">
                <a:latin typeface="+mj-ea"/>
                <a:ea typeface="+mj-ea"/>
                <a:sym typeface="+mn-ea"/>
              </a:rPr>
              <a:t>03</a:t>
            </a:r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sp>
        <p:nvSpPr>
          <p:cNvPr id="1048610" name="椭圆 37"/>
          <p:cNvSpPr/>
          <p:nvPr>
            <p:custDataLst>
              <p:tags r:id="rId9"/>
            </p:custDataLst>
          </p:nvPr>
        </p:nvSpPr>
        <p:spPr>
          <a:xfrm>
            <a:off x="9894633" y="2756463"/>
            <a:ext cx="996282" cy="996282"/>
          </a:xfrm>
          <a:prstGeom prst="ellipse">
            <a:avLst/>
          </a:prstGeom>
          <a:solidFill>
            <a:srgbClr val="5273A0"/>
          </a:soli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800" b="1" dirty="0">
                <a:latin typeface="+mj-ea"/>
                <a:ea typeface="+mj-ea"/>
                <a:sym typeface="+mn-ea"/>
              </a:rPr>
              <a:t>04</a:t>
            </a:r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sp>
        <p:nvSpPr>
          <p:cNvPr id="1048611" name="文本框 39"/>
          <p:cNvSpPr txBox="1"/>
          <p:nvPr>
            <p:custDataLst>
              <p:tags r:id="rId10"/>
            </p:custDataLst>
          </p:nvPr>
        </p:nvSpPr>
        <p:spPr>
          <a:xfrm>
            <a:off x="-281940" y="4653280"/>
            <a:ext cx="406400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rgbClr val="305C9C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求学之路，</a:t>
            </a:r>
            <a:r>
              <a:rPr lang="zh-CN" altLang="en-US" b="1" dirty="0">
                <a:solidFill>
                  <a:srgbClr val="305C9C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厚积薄发</a:t>
            </a:r>
            <a:endParaRPr lang="zh-CN" altLang="en-US" b="1" dirty="0">
              <a:solidFill>
                <a:srgbClr val="305C9C"/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sp>
        <p:nvSpPr>
          <p:cNvPr id="1048612" name="标题 1"/>
          <p:cNvSpPr txBox="1"/>
          <p:nvPr>
            <p:custDataLst>
              <p:tags r:id="rId11"/>
            </p:custDataLst>
          </p:nvPr>
        </p:nvSpPr>
        <p:spPr>
          <a:xfrm>
            <a:off x="6522085" y="3986530"/>
            <a:ext cx="2014220" cy="57721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305C9C"/>
                </a:solidFill>
              </a:rPr>
              <a:t>社会实践</a:t>
            </a:r>
            <a:endParaRPr lang="en-US" altLang="zh-CN" sz="2400" dirty="0">
              <a:solidFill>
                <a:srgbClr val="305C9C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rgbClr val="305C9C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048613" name="文本框 42"/>
          <p:cNvSpPr txBox="1"/>
          <p:nvPr>
            <p:custDataLst>
              <p:tags r:id="rId12"/>
            </p:custDataLst>
          </p:nvPr>
        </p:nvSpPr>
        <p:spPr>
          <a:xfrm>
            <a:off x="5496560" y="4653280"/>
            <a:ext cx="406400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rgbClr val="305C9C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知行合一，</a:t>
            </a:r>
            <a:r>
              <a:rPr lang="zh-CN" altLang="en-US" b="1" dirty="0">
                <a:solidFill>
                  <a:srgbClr val="305C9C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经世致用</a:t>
            </a:r>
            <a:endParaRPr lang="zh-CN" altLang="en-US" b="1" dirty="0">
              <a:solidFill>
                <a:srgbClr val="305C9C"/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sp>
        <p:nvSpPr>
          <p:cNvPr id="1048614" name="标题 1"/>
          <p:cNvSpPr txBox="1"/>
          <p:nvPr>
            <p:custDataLst>
              <p:tags r:id="rId13"/>
            </p:custDataLst>
          </p:nvPr>
        </p:nvSpPr>
        <p:spPr>
          <a:xfrm>
            <a:off x="9486900" y="3986530"/>
            <a:ext cx="2014220" cy="57721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305C9C"/>
                </a:solidFill>
              </a:rPr>
              <a:t>未来规划</a:t>
            </a:r>
            <a:endParaRPr lang="en-US" altLang="zh-CN" sz="2400" dirty="0">
              <a:solidFill>
                <a:srgbClr val="305C9C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rgbClr val="305C9C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048615" name="文本框 44"/>
          <p:cNvSpPr txBox="1"/>
          <p:nvPr>
            <p:custDataLst>
              <p:tags r:id="rId14"/>
            </p:custDataLst>
          </p:nvPr>
        </p:nvSpPr>
        <p:spPr>
          <a:xfrm>
            <a:off x="8461375" y="4653280"/>
            <a:ext cx="406400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rgbClr val="305C9C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不忘初心，</a:t>
            </a:r>
            <a:r>
              <a:rPr lang="zh-CN" altLang="en-US" b="1" dirty="0">
                <a:solidFill>
                  <a:srgbClr val="305C9C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砥砺前行</a:t>
            </a:r>
            <a:endParaRPr lang="zh-CN" altLang="en-US" b="1" dirty="0">
              <a:solidFill>
                <a:srgbClr val="305C9C"/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sp>
        <p:nvSpPr>
          <p:cNvPr id="1048616" name="标题 1"/>
          <p:cNvSpPr txBox="1"/>
          <p:nvPr>
            <p:custDataLst>
              <p:tags r:id="rId15"/>
            </p:custDataLst>
          </p:nvPr>
        </p:nvSpPr>
        <p:spPr>
          <a:xfrm>
            <a:off x="3655695" y="3986530"/>
            <a:ext cx="2014220" cy="57721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305C9C"/>
                </a:solidFill>
              </a:rPr>
              <a:t>科研竞赛</a:t>
            </a:r>
            <a:endParaRPr lang="en-US" altLang="zh-CN" sz="2400" dirty="0">
              <a:solidFill>
                <a:srgbClr val="305C9C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rgbClr val="305C9C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048617" name="文本框 46"/>
          <p:cNvSpPr txBox="1"/>
          <p:nvPr>
            <p:custDataLst>
              <p:tags r:id="rId16"/>
            </p:custDataLst>
          </p:nvPr>
        </p:nvSpPr>
        <p:spPr>
          <a:xfrm>
            <a:off x="2631440" y="4653280"/>
            <a:ext cx="406400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rgbClr val="305C9C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科研探秘，赛场</a:t>
            </a:r>
            <a:r>
              <a:rPr lang="zh-CN" altLang="en-US" b="1" dirty="0">
                <a:solidFill>
                  <a:srgbClr val="305C9C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争锋</a:t>
            </a:r>
            <a:endParaRPr lang="zh-CN" altLang="en-US" b="1" dirty="0">
              <a:solidFill>
                <a:srgbClr val="305C9C"/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sp>
        <p:nvSpPr>
          <p:cNvPr id="1048618" name="任意多边形: 形状 4"/>
          <p:cNvSpPr/>
          <p:nvPr>
            <p:custDataLst>
              <p:tags r:id="rId17"/>
            </p:custDataLst>
          </p:nvPr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8"/>
          <p:cNvGrpSpPr/>
          <p:nvPr/>
        </p:nvGrpSpPr>
        <p:grpSpPr>
          <a:xfrm>
            <a:off x="0" y="2679700"/>
            <a:ext cx="4006850" cy="4219575"/>
            <a:chOff x="0" y="1920"/>
            <a:chExt cx="8850" cy="8880"/>
          </a:xfrm>
        </p:grpSpPr>
        <p:sp>
          <p:nvSpPr>
            <p:cNvPr id="1048619" name="任意多边形 1"/>
            <p:cNvSpPr/>
            <p:nvPr/>
          </p:nvSpPr>
          <p:spPr>
            <a:xfrm>
              <a:off x="0" y="1920"/>
              <a:ext cx="8850" cy="888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850" h="8880">
                  <a:moveTo>
                    <a:pt x="150" y="0"/>
                  </a:moveTo>
                  <a:cubicBezTo>
                    <a:pt x="4955" y="0"/>
                    <a:pt x="8850" y="3895"/>
                    <a:pt x="8850" y="8700"/>
                  </a:cubicBezTo>
                  <a:cubicBezTo>
                    <a:pt x="8850" y="8738"/>
                    <a:pt x="8850" y="8775"/>
                    <a:pt x="8849" y="8812"/>
                  </a:cubicBezTo>
                  <a:lnTo>
                    <a:pt x="8848" y="8880"/>
                  </a:lnTo>
                  <a:lnTo>
                    <a:pt x="0" y="8880"/>
                  </a:lnTo>
                  <a:lnTo>
                    <a:pt x="0" y="1"/>
                  </a:lnTo>
                  <a:lnTo>
                    <a:pt x="38" y="1"/>
                  </a:lnTo>
                  <a:cubicBezTo>
                    <a:pt x="75" y="0"/>
                    <a:pt x="112" y="0"/>
                    <a:pt x="150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48620" name="任意多边形 3"/>
            <p:cNvSpPr/>
            <p:nvPr/>
          </p:nvSpPr>
          <p:spPr>
            <a:xfrm>
              <a:off x="0" y="5430"/>
              <a:ext cx="5340" cy="537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5340" h="5370">
                  <a:moveTo>
                    <a:pt x="150" y="0"/>
                  </a:moveTo>
                  <a:cubicBezTo>
                    <a:pt x="3016" y="0"/>
                    <a:pt x="5340" y="2324"/>
                    <a:pt x="5340" y="5190"/>
                  </a:cubicBezTo>
                  <a:cubicBezTo>
                    <a:pt x="5340" y="5235"/>
                    <a:pt x="5339" y="5279"/>
                    <a:pt x="5338" y="5324"/>
                  </a:cubicBezTo>
                  <a:lnTo>
                    <a:pt x="5337" y="5370"/>
                  </a:lnTo>
                  <a:lnTo>
                    <a:pt x="0" y="5370"/>
                  </a:lnTo>
                  <a:lnTo>
                    <a:pt x="0" y="2"/>
                  </a:lnTo>
                  <a:lnTo>
                    <a:pt x="16" y="2"/>
                  </a:lnTo>
                  <a:cubicBezTo>
                    <a:pt x="61" y="1"/>
                    <a:pt x="105" y="0"/>
                    <a:pt x="15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0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048621" name="文本框 115"/>
          <p:cNvSpPr txBox="1"/>
          <p:nvPr/>
        </p:nvSpPr>
        <p:spPr>
          <a:xfrm>
            <a:off x="3766820" y="2638425"/>
            <a:ext cx="4658360" cy="16319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lnSpc>
                <a:spcPct val="110000"/>
              </a:lnSpc>
            </a:pPr>
            <a:r>
              <a:rPr lang="en-US" sz="8800" b="1">
                <a:solidFill>
                  <a:srgbClr val="2B5897"/>
                </a:solidFill>
                <a:latin typeface="汉仪书宋二简" panose="02010600000101010101" charset="-122"/>
                <a:ea typeface="汉仪书宋二简" panose="02010600000101010101" charset="-122"/>
                <a:cs typeface="华文行楷" panose="02010800040101010101" charset="-122"/>
                <a:sym typeface="+mn-ea"/>
              </a:rPr>
              <a:t>教育背景</a:t>
            </a:r>
            <a:endParaRPr lang="zh-CN" altLang="en-US" sz="7200" b="1">
              <a:solidFill>
                <a:srgbClr val="2B5897"/>
              </a:solidFill>
              <a:latin typeface="华文行楷" panose="02010800040101010101" charset="-122"/>
              <a:ea typeface="华文行楷" panose="02010800040101010101" charset="-122"/>
              <a:cs typeface="汉仪大黑简" panose="02010600000101010101" charset="-122"/>
              <a:sym typeface="+mn-ea"/>
            </a:endParaRPr>
          </a:p>
          <a:p>
            <a:pPr algn="ctr">
              <a:lnSpc>
                <a:spcPct val="110000"/>
              </a:lnSpc>
            </a:pPr>
            <a:endParaRPr lang="zh-CN" altLang="en-US" sz="4800" b="1">
              <a:solidFill>
                <a:srgbClr val="2B5897"/>
              </a:solidFill>
              <a:latin typeface="华文行楷" panose="02010800040101010101" charset="-122"/>
              <a:ea typeface="华文行楷" panose="0201080004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1048622" name="圆角矩形 2"/>
          <p:cNvSpPr/>
          <p:nvPr/>
        </p:nvSpPr>
        <p:spPr>
          <a:xfrm>
            <a:off x="5609590" y="1217295"/>
            <a:ext cx="973455" cy="918210"/>
          </a:xfrm>
          <a:prstGeom prst="roundRect">
            <a:avLst/>
          </a:prstGeom>
          <a:solidFill>
            <a:srgbClr val="2B589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/>
              <a:t>1</a:t>
            </a:r>
            <a:endParaRPr lang="en-US" altLang="zh-CN" sz="4000" b="1"/>
          </a:p>
        </p:txBody>
      </p:sp>
      <p:sp>
        <p:nvSpPr>
          <p:cNvPr id="1048623" name="任意多边形: 形状 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989185" y="113665"/>
            <a:ext cx="1964690" cy="495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矩形 2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25" name="文本框 5"/>
          <p:cNvSpPr txBox="1"/>
          <p:nvPr/>
        </p:nvSpPr>
        <p:spPr>
          <a:xfrm>
            <a:off x="59372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</a:rPr>
              <a:t>教育背景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48626" name="文本框 10"/>
          <p:cNvSpPr txBox="1"/>
          <p:nvPr/>
        </p:nvSpPr>
        <p:spPr>
          <a:xfrm>
            <a:off x="366331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科研竞赛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27" name="文本框 11"/>
          <p:cNvSpPr txBox="1"/>
          <p:nvPr/>
        </p:nvSpPr>
        <p:spPr>
          <a:xfrm>
            <a:off x="681609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28" name="文本框 7"/>
          <p:cNvSpPr txBox="1"/>
          <p:nvPr/>
        </p:nvSpPr>
        <p:spPr>
          <a:xfrm>
            <a:off x="980186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未来规划</a:t>
            </a:r>
            <a:endParaRPr lang="zh-CN" altLang="en-US" sz="24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1048629" name="文本框 4"/>
          <p:cNvSpPr txBox="1"/>
          <p:nvPr/>
        </p:nvSpPr>
        <p:spPr>
          <a:xfrm>
            <a:off x="3006725" y="979170"/>
            <a:ext cx="5353685" cy="5318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 b="1"/>
              <a:t>姓名：何竟成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 b="1"/>
              <a:t>年级：</a:t>
            </a:r>
            <a:r>
              <a:rPr lang="en-US" altLang="zh-CN" sz="2400"/>
              <a:t>2021</a:t>
            </a:r>
            <a:r>
              <a:rPr lang="zh-CN" altLang="en-US" sz="2400"/>
              <a:t>级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 b="1"/>
              <a:t>专业：</a:t>
            </a:r>
            <a:r>
              <a:rPr lang="zh-CN" altLang="en-US" sz="2400"/>
              <a:t>软件</a:t>
            </a:r>
            <a:r>
              <a:rPr lang="zh-CN" altLang="en-US" sz="2400"/>
              <a:t>工程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tx1"/>
                </a:solidFill>
              </a:rPr>
              <a:t>政治面貌：</a:t>
            </a:r>
            <a:r>
              <a:rPr lang="zh-CN" altLang="en-US" sz="2400"/>
              <a:t>团员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400" b="1"/>
              <a:t>CET-6</a:t>
            </a:r>
            <a:r>
              <a:rPr lang="zh-CN" altLang="en-US" sz="2400" b="1"/>
              <a:t>：</a:t>
            </a:r>
            <a:r>
              <a:rPr lang="en-US" altLang="zh-CN" sz="2400" b="1"/>
              <a:t>510</a:t>
            </a:r>
            <a:endParaRPr lang="zh-CN" altLang="en-US" sz="2400" b="1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 b="1"/>
              <a:t>综测排名</a:t>
            </a:r>
            <a:r>
              <a:rPr lang="en-US" altLang="zh-CN" sz="2400" b="1"/>
              <a:t>/</a:t>
            </a:r>
            <a:r>
              <a:rPr lang="zh-CN" altLang="en-US" sz="2400" b="1"/>
              <a:t>专业人数：</a:t>
            </a:r>
            <a:r>
              <a:rPr lang="en-US" altLang="zh-CN" sz="2400" b="1"/>
              <a:t>4</a:t>
            </a:r>
            <a:r>
              <a:rPr lang="en-US" altLang="zh-CN" sz="2400"/>
              <a:t>/256</a:t>
            </a:r>
            <a:endParaRPr lang="en-US" altLang="zh-CN" sz="2400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/>
              <a:t>获得校级及以上荣誉奖项</a:t>
            </a:r>
            <a:r>
              <a:rPr lang="en-US" altLang="zh-CN" sz="2400" b="1"/>
              <a:t>10</a:t>
            </a:r>
            <a:r>
              <a:rPr lang="zh-CN" altLang="en-US" sz="2400" b="1"/>
              <a:t>余项</a:t>
            </a:r>
            <a:endParaRPr lang="zh-CN" altLang="en-US" sz="2400" b="1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sym typeface="+mn-ea"/>
              </a:rPr>
              <a:t>获得</a:t>
            </a:r>
            <a:r>
              <a:rPr lang="en-US" altLang="zh-CN" sz="2400">
                <a:sym typeface="+mn-ea"/>
              </a:rPr>
              <a:t>AB</a:t>
            </a:r>
            <a:r>
              <a:rPr lang="zh-CN" altLang="en-US" sz="2400">
                <a:sym typeface="+mn-ea"/>
              </a:rPr>
              <a:t>类竞赛</a:t>
            </a:r>
            <a:r>
              <a:rPr lang="zh-CN" altLang="en-US" sz="2400" b="1">
                <a:sym typeface="+mn-ea"/>
              </a:rPr>
              <a:t>全国</a:t>
            </a:r>
            <a:r>
              <a:rPr lang="zh-CN" altLang="en-US" sz="2400">
                <a:sym typeface="+mn-ea"/>
              </a:rPr>
              <a:t>荣誉奖项</a:t>
            </a:r>
            <a:r>
              <a:rPr lang="en-US" altLang="zh-CN" sz="2400" b="1">
                <a:sym typeface="+mn-ea"/>
              </a:rPr>
              <a:t>3</a:t>
            </a:r>
            <a:r>
              <a:rPr lang="zh-CN" altLang="en-US" sz="2400" b="1">
                <a:sym typeface="+mn-ea"/>
              </a:rPr>
              <a:t>项</a:t>
            </a:r>
            <a:endParaRPr lang="zh-CN" altLang="en-US" sz="2400" b="1"/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endParaRPr lang="zh-CN" altLang="en-US" sz="2400" b="1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935" y="4773930"/>
            <a:ext cx="3341370" cy="1903730"/>
          </a:xfrm>
          <a:prstGeom prst="rect">
            <a:avLst/>
          </a:prstGeom>
        </p:spPr>
      </p:pic>
      <p:pic>
        <p:nvPicPr>
          <p:cNvPr id="2097160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43" y="2302510"/>
            <a:ext cx="3303905" cy="2471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40" y="3989705"/>
            <a:ext cx="3298825" cy="1619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60" y="3181350"/>
            <a:ext cx="3289300" cy="14782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60" y="1838960"/>
            <a:ext cx="3289300" cy="2009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935" y="979170"/>
            <a:ext cx="3314700" cy="19183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矩形 2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1" name="文本框 5"/>
          <p:cNvSpPr txBox="1"/>
          <p:nvPr/>
        </p:nvSpPr>
        <p:spPr>
          <a:xfrm>
            <a:off x="59372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</a:rPr>
              <a:t>教育背景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48632" name="文本框 10"/>
          <p:cNvSpPr txBox="1"/>
          <p:nvPr/>
        </p:nvSpPr>
        <p:spPr>
          <a:xfrm>
            <a:off x="366331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科研竞赛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33" name="文本框 11"/>
          <p:cNvSpPr txBox="1"/>
          <p:nvPr/>
        </p:nvSpPr>
        <p:spPr>
          <a:xfrm>
            <a:off x="681609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34" name="文本框 7"/>
          <p:cNvSpPr txBox="1"/>
          <p:nvPr/>
        </p:nvSpPr>
        <p:spPr>
          <a:xfrm>
            <a:off x="980186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未来规划</a:t>
            </a:r>
            <a:endParaRPr lang="zh-CN" altLang="en-US" sz="24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graphicFrame>
        <p:nvGraphicFramePr>
          <p:cNvPr id="4194304" name="表格 6"/>
          <p:cNvGraphicFramePr/>
          <p:nvPr>
            <p:custDataLst>
              <p:tags r:id="rId2"/>
            </p:custDataLst>
          </p:nvPr>
        </p:nvGraphicFramePr>
        <p:xfrm>
          <a:off x="1570355" y="5255895"/>
          <a:ext cx="9057640" cy="117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395"/>
                <a:gridCol w="2257425"/>
                <a:gridCol w="2264410"/>
                <a:gridCol w="2264410"/>
              </a:tblGrid>
              <a:tr h="390525"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2023-2024 </a:t>
                      </a:r>
                      <a:r>
                        <a:rPr lang="zh-CN" altLang="en-US"/>
                        <a:t>学年</a:t>
                      </a:r>
                      <a:r>
                        <a:rPr lang="zh-CN" altLang="en-US"/>
                        <a:t>专业</a:t>
                      </a:r>
                      <a:r>
                        <a:rPr lang="zh-CN" altLang="en-US"/>
                        <a:t>成绩</a:t>
                      </a:r>
                      <a:r>
                        <a:rPr lang="zh-CN" altLang="en-US"/>
                        <a:t>与</a:t>
                      </a:r>
                      <a:r>
                        <a:rPr lang="zh-CN" altLang="en-US"/>
                        <a:t>排名</a:t>
                      </a:r>
                      <a:endParaRPr lang="zh-CN" altLang="en-US"/>
                    </a:p>
                  </a:txBody>
                  <a:tcPr>
                    <a:solidFill>
                      <a:srgbClr val="16468D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905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综测成绩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专业排名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综合成绩（</a:t>
                      </a:r>
                      <a:r>
                        <a:rPr lang="zh-CN" altLang="en-US"/>
                        <a:t>推免）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专业排名</a:t>
                      </a:r>
                      <a:endParaRPr lang="zh-CN" altLang="en-US"/>
                    </a:p>
                  </a:txBody>
                  <a:tcPr/>
                </a:tc>
              </a:tr>
              <a:tr h="3905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84.76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84.24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1570355" y="989330"/>
          <a:ext cx="9123680" cy="4213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矩形 2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6" name="文本框 5"/>
          <p:cNvSpPr txBox="1"/>
          <p:nvPr/>
        </p:nvSpPr>
        <p:spPr>
          <a:xfrm>
            <a:off x="59372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</a:rPr>
              <a:t>教育背景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48637" name="文本框 10"/>
          <p:cNvSpPr txBox="1"/>
          <p:nvPr/>
        </p:nvSpPr>
        <p:spPr>
          <a:xfrm>
            <a:off x="366331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科研竞赛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38" name="文本框 11"/>
          <p:cNvSpPr txBox="1"/>
          <p:nvPr/>
        </p:nvSpPr>
        <p:spPr>
          <a:xfrm>
            <a:off x="681609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39" name="文本框 7"/>
          <p:cNvSpPr txBox="1"/>
          <p:nvPr/>
        </p:nvSpPr>
        <p:spPr>
          <a:xfrm>
            <a:off x="980186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未来规划</a:t>
            </a:r>
            <a:endParaRPr lang="zh-CN" altLang="en-US" sz="24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graphicFrame>
        <p:nvGraphicFramePr>
          <p:cNvPr id="4194306" name="表格 1"/>
          <p:cNvGraphicFramePr/>
          <p:nvPr>
            <p:custDataLst>
              <p:tags r:id="rId1"/>
            </p:custDataLst>
          </p:nvPr>
        </p:nvGraphicFramePr>
        <p:xfrm>
          <a:off x="904240" y="904240"/>
          <a:ext cx="5191760" cy="3596005"/>
        </p:xfrm>
        <a:graphic>
          <a:graphicData uri="http://schemas.openxmlformats.org/drawingml/2006/table">
            <a:tbl>
              <a:tblPr firstRow="1" bandRow="1">
                <a:tableStyleId>{AA00FE40-A4A1-4E01-A4F3-C6AA1E8047A4}</a:tableStyleId>
              </a:tblPr>
              <a:tblGrid>
                <a:gridCol w="2713355"/>
                <a:gridCol w="2478405"/>
              </a:tblGrid>
              <a:tr h="54546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olidFill>
                            <a:schemeClr val="bg1"/>
                          </a:solidFill>
                        </a:rPr>
                        <a:t>课程名称</a:t>
                      </a:r>
                      <a:endParaRPr lang="zh-CN" altLang="en-US" sz="2000" spc="120" dirty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625" marB="47625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olidFill>
                            <a:schemeClr val="bg1"/>
                          </a:solidFill>
                        </a:rPr>
                        <a:t>成绩</a:t>
                      </a:r>
                      <a:endParaRPr lang="zh-CN" altLang="en-US" sz="2000" spc="120" dirty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625" marB="47625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87947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ym typeface="+mn-ea"/>
                        </a:rPr>
                        <a:t>数据结构</a:t>
                      </a:r>
                      <a:endParaRPr lang="zh-CN" altLang="en-US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 dirty="0">
                          <a:sym typeface="+mn-ea"/>
                        </a:rPr>
                        <a:t>98</a:t>
                      </a:r>
                      <a:endParaRPr lang="en-US" altLang="zh-CN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</a:tr>
              <a:tr h="54546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/>
                        <a:t>概率论与数理统计</a:t>
                      </a:r>
                      <a:endParaRPr lang="zh-CN" altLang="en-US" sz="2000" spc="120" dirty="0"/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spc="120"/>
                        <a:t>95</a:t>
                      </a:r>
                      <a:endParaRPr lang="en-US" sz="2000" spc="120"/>
                    </a:p>
                  </a:txBody>
                  <a:tcPr marL="88900" marR="88900" marT="47625" marB="47625" anchor="ctr"/>
                </a:tc>
              </a:tr>
              <a:tr h="534670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ym typeface="+mn-ea"/>
                        </a:rPr>
                        <a:t>JAVA 框架技术</a:t>
                      </a:r>
                      <a:r>
                        <a:rPr lang="en-US" altLang="zh-CN" sz="2000" spc="120" dirty="0">
                          <a:sym typeface="+mn-ea"/>
                        </a:rPr>
                        <a:t> </a:t>
                      </a:r>
                      <a:endParaRPr lang="en-US" altLang="zh-CN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spc="120" dirty="0"/>
                        <a:t>92</a:t>
                      </a:r>
                      <a:endParaRPr lang="en-US" sz="2000" spc="120" dirty="0"/>
                    </a:p>
                  </a:txBody>
                  <a:tcPr marL="88900" marR="88900" marT="47625" marB="47625" anchor="ctr"/>
                </a:tc>
              </a:tr>
              <a:tr h="54546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ym typeface="+mn-ea"/>
                        </a:rPr>
                        <a:t>操作</a:t>
                      </a:r>
                      <a:r>
                        <a:rPr lang="zh-CN" altLang="en-US" sz="2000" spc="120" dirty="0">
                          <a:sym typeface="+mn-ea"/>
                        </a:rPr>
                        <a:t>系统</a:t>
                      </a:r>
                      <a:endParaRPr lang="zh-CN" altLang="en-US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2000" spc="120" dirty="0"/>
                        <a:t>94</a:t>
                      </a:r>
                      <a:endParaRPr lang="en-US" altLang="en-US" sz="2000" spc="120" dirty="0"/>
                    </a:p>
                  </a:txBody>
                  <a:tcPr marL="88900" marR="88900" marT="47625" marB="47625" anchor="ctr"/>
                </a:tc>
              </a:tr>
              <a:tr h="54546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ym typeface="+mn-ea"/>
                        </a:rPr>
                        <a:t>专业设计</a:t>
                      </a:r>
                      <a:endParaRPr lang="zh-CN" altLang="en-US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 dirty="0">
                          <a:sym typeface="+mn-ea"/>
                        </a:rPr>
                        <a:t>92</a:t>
                      </a:r>
                      <a:endParaRPr lang="en-US" altLang="zh-CN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</a:tr>
            </a:tbl>
          </a:graphicData>
        </a:graphic>
      </p:graphicFrame>
      <p:graphicFrame>
        <p:nvGraphicFramePr>
          <p:cNvPr id="4194307" name="表格 4"/>
          <p:cNvGraphicFramePr/>
          <p:nvPr>
            <p:custDataLst>
              <p:tags r:id="rId2"/>
            </p:custDataLst>
          </p:nvPr>
        </p:nvGraphicFramePr>
        <p:xfrm>
          <a:off x="6586220" y="904240"/>
          <a:ext cx="5048885" cy="3596005"/>
        </p:xfrm>
        <a:graphic>
          <a:graphicData uri="http://schemas.openxmlformats.org/drawingml/2006/table">
            <a:tbl>
              <a:tblPr firstRow="1" bandRow="1">
                <a:tableStyleId>{AA00FE40-A4A1-4E01-A4F3-C6AA1E8047A4}</a:tableStyleId>
              </a:tblPr>
              <a:tblGrid>
                <a:gridCol w="2638425"/>
                <a:gridCol w="2410460"/>
              </a:tblGrid>
              <a:tr h="51371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olidFill>
                            <a:schemeClr val="bg1"/>
                          </a:solidFill>
                        </a:rPr>
                        <a:t>课程名称</a:t>
                      </a:r>
                      <a:endParaRPr lang="zh-CN" altLang="en-US" sz="2000" spc="120" dirty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625" marB="47625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olidFill>
                            <a:schemeClr val="bg1"/>
                          </a:solidFill>
                        </a:rPr>
                        <a:t>成绩</a:t>
                      </a:r>
                      <a:endParaRPr lang="zh-CN" altLang="en-US" sz="2000" spc="120" dirty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625" marB="47625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51371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ym typeface="+mn-ea"/>
                        </a:rPr>
                        <a:t>信息系统分析与设计</a:t>
                      </a:r>
                      <a:endParaRPr lang="zh-CN" altLang="en-US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 dirty="0">
                          <a:sym typeface="+mn-ea"/>
                        </a:rPr>
                        <a:t>96</a:t>
                      </a:r>
                      <a:endParaRPr lang="en-US" altLang="zh-CN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</a:tr>
              <a:tr h="51371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 spc="120" dirty="0">
                          <a:sym typeface="+mn-ea"/>
                        </a:rPr>
                        <a:t>软件质量保证与测试</a:t>
                      </a:r>
                      <a:endParaRPr lang="zh-CN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spc="120"/>
                        <a:t>92</a:t>
                      </a:r>
                      <a:endParaRPr lang="en-US" sz="2000" spc="120"/>
                    </a:p>
                  </a:txBody>
                  <a:tcPr marL="88900" marR="88900" marT="47625" marB="47625" anchor="ctr"/>
                </a:tc>
              </a:tr>
              <a:tr h="51371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/>
                        <a:t>Web脚本语言基础</a:t>
                      </a:r>
                      <a:endParaRPr lang="zh-CN" altLang="en-US" sz="2000" spc="120" dirty="0"/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spc="120"/>
                        <a:t>93</a:t>
                      </a:r>
                      <a:endParaRPr lang="en-US" sz="2000" spc="120"/>
                    </a:p>
                  </a:txBody>
                  <a:tcPr marL="88900" marR="88900" marT="47625" marB="47625" anchor="ctr"/>
                </a:tc>
              </a:tr>
              <a:tr h="51371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2000" spc="120" dirty="0"/>
                        <a:t>计算机网络技术</a:t>
                      </a:r>
                      <a:endParaRPr sz="2000" spc="120" dirty="0"/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spc="120"/>
                        <a:t>91</a:t>
                      </a:r>
                      <a:endParaRPr lang="en-US" sz="2000" spc="120"/>
                    </a:p>
                  </a:txBody>
                  <a:tcPr marL="88900" marR="88900" marT="47625" marB="47625" anchor="ctr"/>
                </a:tc>
              </a:tr>
              <a:tr h="51371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ym typeface="+mn-ea"/>
                        </a:rPr>
                        <a:t>算法设计与分析</a:t>
                      </a:r>
                      <a:endParaRPr lang="zh-CN" altLang="en-US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spc="120" dirty="0"/>
                        <a:t>91</a:t>
                      </a:r>
                      <a:endParaRPr lang="en-US" sz="2000" spc="120" dirty="0"/>
                    </a:p>
                  </a:txBody>
                  <a:tcPr marL="88900" marR="88900" marT="47625" marB="47625" anchor="ctr"/>
                </a:tc>
              </a:tr>
              <a:tr h="51371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 dirty="0">
                          <a:sym typeface="+mn-ea"/>
                        </a:rPr>
                        <a:t>移动应用开发</a:t>
                      </a:r>
                      <a:endParaRPr lang="zh-CN" altLang="en-US" sz="2000" spc="120" dirty="0">
                        <a:sym typeface="+mn-ea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spc="120" dirty="0"/>
                        <a:t>87</a:t>
                      </a:r>
                      <a:endParaRPr lang="en-US" sz="2000" spc="120" dirty="0"/>
                    </a:p>
                  </a:txBody>
                  <a:tcPr marL="88900" marR="88900" marT="47625" marB="47625" anchor="ctr"/>
                </a:tc>
              </a:tr>
            </a:tbl>
          </a:graphicData>
        </a:graphic>
      </p:graphicFrame>
      <p:sp>
        <p:nvSpPr>
          <p:cNvPr id="1048640" name="文本框 61"/>
          <p:cNvSpPr txBox="1"/>
          <p:nvPr>
            <p:custDataLst>
              <p:tags r:id="rId3"/>
            </p:custDataLst>
          </p:nvPr>
        </p:nvSpPr>
        <p:spPr>
          <a:xfrm>
            <a:off x="831215" y="4749800"/>
            <a:ext cx="1111948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2023-2024</a:t>
            </a:r>
            <a:r>
              <a:rPr lang="zh-CN" altLang="en-US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学年的</a:t>
            </a:r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门正考科目中，</a:t>
            </a:r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lang="en-US" altLang="zh-CN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门课</a:t>
            </a:r>
            <a:r>
              <a:rPr lang="zh-CN" altLang="en-US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</a:t>
            </a:r>
            <a:r>
              <a:rPr lang="en-US" altLang="zh-CN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成绩在85</a:t>
            </a:r>
            <a:r>
              <a:rPr lang="zh-CN" altLang="en-US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</a:t>
            </a:r>
            <a:r>
              <a:rPr lang="en-US" altLang="zh-CN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以上</a:t>
            </a:r>
            <a:r>
              <a:rPr lang="zh-CN" altLang="en-US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altLang="en-US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门课程在</a:t>
            </a:r>
            <a:r>
              <a:rPr lang="en-US" altLang="zh-CN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lang="zh-CN" altLang="en-US" sz="2400">
                <a:solidFill>
                  <a:srgbClr val="164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分以上。</a:t>
            </a:r>
            <a:endParaRPr lang="en-US" altLang="zh-CN" sz="2400">
              <a:solidFill>
                <a:srgbClr val="16468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8"/>
          <p:cNvGrpSpPr/>
          <p:nvPr/>
        </p:nvGrpSpPr>
        <p:grpSpPr>
          <a:xfrm>
            <a:off x="0" y="2638425"/>
            <a:ext cx="4006850" cy="4219575"/>
            <a:chOff x="0" y="1920"/>
            <a:chExt cx="8850" cy="8880"/>
          </a:xfrm>
        </p:grpSpPr>
        <p:sp>
          <p:nvSpPr>
            <p:cNvPr id="1048641" name="任意多边形 1"/>
            <p:cNvSpPr/>
            <p:nvPr/>
          </p:nvSpPr>
          <p:spPr>
            <a:xfrm>
              <a:off x="0" y="1920"/>
              <a:ext cx="8850" cy="888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850" h="8880">
                  <a:moveTo>
                    <a:pt x="150" y="0"/>
                  </a:moveTo>
                  <a:cubicBezTo>
                    <a:pt x="4955" y="0"/>
                    <a:pt x="8850" y="3895"/>
                    <a:pt x="8850" y="8700"/>
                  </a:cubicBezTo>
                  <a:cubicBezTo>
                    <a:pt x="8850" y="8738"/>
                    <a:pt x="8850" y="8775"/>
                    <a:pt x="8849" y="8812"/>
                  </a:cubicBezTo>
                  <a:lnTo>
                    <a:pt x="8848" y="8880"/>
                  </a:lnTo>
                  <a:lnTo>
                    <a:pt x="0" y="8880"/>
                  </a:lnTo>
                  <a:lnTo>
                    <a:pt x="0" y="1"/>
                  </a:lnTo>
                  <a:lnTo>
                    <a:pt x="38" y="1"/>
                  </a:lnTo>
                  <a:cubicBezTo>
                    <a:pt x="75" y="0"/>
                    <a:pt x="112" y="0"/>
                    <a:pt x="150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48642" name="任意多边形 3"/>
            <p:cNvSpPr/>
            <p:nvPr/>
          </p:nvSpPr>
          <p:spPr>
            <a:xfrm>
              <a:off x="0" y="5430"/>
              <a:ext cx="5340" cy="537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5340" h="5370">
                  <a:moveTo>
                    <a:pt x="150" y="0"/>
                  </a:moveTo>
                  <a:cubicBezTo>
                    <a:pt x="3016" y="0"/>
                    <a:pt x="5340" y="2324"/>
                    <a:pt x="5340" y="5190"/>
                  </a:cubicBezTo>
                  <a:cubicBezTo>
                    <a:pt x="5340" y="5235"/>
                    <a:pt x="5339" y="5279"/>
                    <a:pt x="5338" y="5324"/>
                  </a:cubicBezTo>
                  <a:lnTo>
                    <a:pt x="5337" y="5370"/>
                  </a:lnTo>
                  <a:lnTo>
                    <a:pt x="0" y="5370"/>
                  </a:lnTo>
                  <a:lnTo>
                    <a:pt x="0" y="2"/>
                  </a:lnTo>
                  <a:lnTo>
                    <a:pt x="16" y="2"/>
                  </a:lnTo>
                  <a:cubicBezTo>
                    <a:pt x="61" y="1"/>
                    <a:pt x="105" y="0"/>
                    <a:pt x="150" y="0"/>
                  </a:cubicBezTo>
                  <a:close/>
                </a:path>
              </a:pathLst>
            </a:custGeom>
            <a:gradFill>
              <a:gsLst>
                <a:gs pos="3000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0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048643" name="文本框 115"/>
          <p:cNvSpPr txBox="1"/>
          <p:nvPr/>
        </p:nvSpPr>
        <p:spPr>
          <a:xfrm>
            <a:off x="2341880" y="2638425"/>
            <a:ext cx="7508240" cy="249491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lnSpc>
                <a:spcPct val="110000"/>
              </a:lnSpc>
            </a:pPr>
            <a:r>
              <a:rPr lang="en-US" sz="8800" b="1">
                <a:solidFill>
                  <a:srgbClr val="2B5897"/>
                </a:solidFill>
                <a:latin typeface="汉仪书宋二简" panose="02010600000101010101" charset="-122"/>
                <a:ea typeface="汉仪书宋二简" panose="02010600000101010101" charset="-122"/>
                <a:cs typeface="华文行楷" panose="02010800040101010101" charset="-122"/>
                <a:sym typeface="+mn-ea"/>
              </a:rPr>
              <a:t>科研竞赛</a:t>
            </a:r>
            <a:endParaRPr lang="zh-CN" altLang="en-US" sz="7200" b="1">
              <a:solidFill>
                <a:srgbClr val="2B5897"/>
              </a:solidFill>
              <a:latin typeface="华文行楷" panose="02010800040101010101" charset="-122"/>
              <a:ea typeface="华文行楷" panose="02010800040101010101" charset="-122"/>
              <a:cs typeface="汉仪大黑简" panose="02010600000101010101" charset="-122"/>
              <a:sym typeface="+mn-ea"/>
            </a:endParaRPr>
          </a:p>
          <a:p>
            <a:pPr algn="ctr">
              <a:lnSpc>
                <a:spcPct val="110000"/>
              </a:lnSpc>
            </a:pPr>
            <a:endParaRPr lang="zh-CN" altLang="en-US" sz="7200" b="1">
              <a:solidFill>
                <a:srgbClr val="2B5897"/>
              </a:solidFill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1048644" name="圆角矩形 2"/>
          <p:cNvSpPr/>
          <p:nvPr/>
        </p:nvSpPr>
        <p:spPr>
          <a:xfrm>
            <a:off x="5609590" y="1217295"/>
            <a:ext cx="973455" cy="918210"/>
          </a:xfrm>
          <a:prstGeom prst="roundRect">
            <a:avLst/>
          </a:prstGeom>
          <a:solidFill>
            <a:srgbClr val="2B589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/>
              <a:t>2</a:t>
            </a:r>
            <a:endParaRPr lang="en-US" altLang="zh-CN" sz="4000" b="1"/>
          </a:p>
        </p:txBody>
      </p:sp>
      <p:sp>
        <p:nvSpPr>
          <p:cNvPr id="1048645" name="任意多边形: 形状 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164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8" name="表格 1"/>
          <p:cNvGraphicFramePr/>
          <p:nvPr>
            <p:custDataLst>
              <p:tags r:id="rId1"/>
            </p:custDataLst>
          </p:nvPr>
        </p:nvGraphicFramePr>
        <p:xfrm>
          <a:off x="488315" y="1755140"/>
          <a:ext cx="11436350" cy="5043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60"/>
                <a:gridCol w="6734175"/>
                <a:gridCol w="3295015"/>
              </a:tblGrid>
              <a:tr h="59880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Times New Roman" panose="02020603050405020304" charset="0"/>
                        </a:rPr>
                        <a:t>时间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>
                    <a:solidFill>
                      <a:srgbClr val="5273A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Times New Roman" panose="02020603050405020304" charset="0"/>
                        </a:rPr>
                        <a:t>课题</a:t>
                      </a: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charset="0"/>
                        </a:rPr>
                        <a:t>/</a:t>
                      </a: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Times New Roman" panose="02020603050405020304" charset="0"/>
                        </a:rPr>
                        <a:t>项目题目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>
                    <a:solidFill>
                      <a:srgbClr val="5273A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>
                          <a:latin typeface="Times New Roman" panose="02020603050405020304" charset="0"/>
                        </a:rPr>
                        <a:t>工作</a:t>
                      </a:r>
                      <a:r>
                        <a:rPr lang="zh-CN" altLang="en-US" sz="2000">
                          <a:latin typeface="Times New Roman" panose="02020603050405020304" charset="0"/>
                        </a:rPr>
                        <a:t>内容</a:t>
                      </a:r>
                      <a:endParaRPr lang="zh-CN" altLang="en-US" sz="2000">
                        <a:latin typeface="Times New Roman" panose="02020603050405020304" charset="0"/>
                      </a:endParaRPr>
                    </a:p>
                  </a:txBody>
                  <a:tcPr anchor="ctr">
                    <a:solidFill>
                      <a:srgbClr val="5273A0"/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202</a:t>
                      </a:r>
                      <a:r>
                        <a:rPr lang="en-US" altLang="zh-CN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3.12-2024.06</a:t>
                      </a:r>
                      <a:endPara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（中国大学生计算机设计</a:t>
                      </a: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大赛）慧眼析影</a:t>
                      </a:r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——</a:t>
                      </a: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精准医疗诊断</a:t>
                      </a: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助手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sym typeface="+mn-ea"/>
                        </a:rPr>
                        <a:t>作为核心成员，完成前后端代码的</a:t>
                      </a:r>
                      <a:r>
                        <a:rPr lang="zh-CN" alt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sym typeface="+mn-ea"/>
                        </a:rPr>
                        <a:t>书写</a:t>
                      </a:r>
                      <a:endParaRPr lang="zh-CN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/>
                </a:tc>
              </a:tr>
              <a:tr h="43878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202</a:t>
                      </a:r>
                      <a:r>
                        <a:rPr lang="en-US" altLang="zh-CN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4.03-</a:t>
                      </a: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至今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</a:rPr>
                        <a:t>“天衣有缝”-智能缝隙测量仪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sym typeface="+mn-ea"/>
                        </a:rPr>
                        <a:t>作为核心成员，完成缝隙分割</a:t>
                      </a:r>
                      <a:r>
                        <a:rPr lang="en-US" altLang="zh-CN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sym typeface="+mn-ea"/>
                        </a:rPr>
                        <a:t>CV</a:t>
                      </a:r>
                      <a:r>
                        <a:rPr lang="zh-CN" alt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sym typeface="+mn-ea"/>
                        </a:rPr>
                        <a:t>算法书写、答辩</a:t>
                      </a:r>
                      <a:r>
                        <a:rPr lang="zh-CN" alt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sym typeface="+mn-ea"/>
                        </a:rPr>
                        <a:t>等</a:t>
                      </a:r>
                      <a:endParaRPr lang="zh-CN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/>
                </a:tc>
              </a:tr>
              <a:tr h="11798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2024.06-</a:t>
                      </a: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至今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BonFire</a:t>
                      </a: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安全分布式计算</a:t>
                      </a: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系统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sym typeface="+mn-ea"/>
                        </a:rPr>
                        <a:t>作为核心成员完成前后端代码以及底层协议代码</a:t>
                      </a:r>
                      <a:r>
                        <a:rPr lang="zh-CN" alt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charset="0"/>
                          <a:sym typeface="+mn-ea"/>
                        </a:rPr>
                        <a:t>书写</a:t>
                      </a:r>
                      <a:endParaRPr lang="zh-CN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/>
                </a:tc>
              </a:tr>
              <a:tr h="11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zh-CN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48646" name="矩形 2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47" name="文本框 5"/>
          <p:cNvSpPr txBox="1"/>
          <p:nvPr/>
        </p:nvSpPr>
        <p:spPr>
          <a:xfrm>
            <a:off x="59372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教育背景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48" name="文本框 10"/>
          <p:cNvSpPr txBox="1"/>
          <p:nvPr/>
        </p:nvSpPr>
        <p:spPr>
          <a:xfrm>
            <a:off x="366331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</a:rPr>
              <a:t>科研竞赛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48649" name="文本框 11"/>
          <p:cNvSpPr txBox="1"/>
          <p:nvPr/>
        </p:nvSpPr>
        <p:spPr>
          <a:xfrm>
            <a:off x="681609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50" name="文本框 7"/>
          <p:cNvSpPr txBox="1"/>
          <p:nvPr/>
        </p:nvSpPr>
        <p:spPr>
          <a:xfrm>
            <a:off x="980186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未来规划</a:t>
            </a:r>
            <a:endParaRPr lang="zh-CN" altLang="en-US" sz="24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1048651" name="文本框 4"/>
          <p:cNvSpPr txBox="1"/>
          <p:nvPr/>
        </p:nvSpPr>
        <p:spPr>
          <a:xfrm>
            <a:off x="1353185" y="944880"/>
            <a:ext cx="10176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384861"/>
                </a:solidFill>
              </a:rPr>
              <a:t>学术科研：</a:t>
            </a:r>
            <a:r>
              <a:rPr lang="en-US" altLang="zh-CN" sz="2800" b="1">
                <a:solidFill>
                  <a:srgbClr val="FF0000"/>
                </a:solidFill>
              </a:rPr>
              <a:t>3</a:t>
            </a:r>
            <a:r>
              <a:rPr lang="zh-CN" altLang="en-US" sz="2800" b="1">
                <a:solidFill>
                  <a:srgbClr val="FF0000"/>
                </a:solidFill>
              </a:rPr>
              <a:t>次</a:t>
            </a:r>
            <a:r>
              <a:rPr lang="zh-CN" altLang="en-US" sz="2800" b="1">
                <a:solidFill>
                  <a:srgbClr val="384861"/>
                </a:solidFill>
              </a:rPr>
              <a:t>参与课题</a:t>
            </a:r>
            <a:r>
              <a:rPr lang="en-US" altLang="zh-CN" sz="2800" b="1">
                <a:solidFill>
                  <a:srgbClr val="384861"/>
                </a:solidFill>
              </a:rPr>
              <a:t>/</a:t>
            </a:r>
            <a:r>
              <a:rPr lang="zh-CN" altLang="en-US" sz="2800" b="1">
                <a:solidFill>
                  <a:srgbClr val="384861"/>
                </a:solidFill>
              </a:rPr>
              <a:t>项目，</a:t>
            </a:r>
            <a:r>
              <a:rPr lang="en-US" altLang="zh-CN" sz="2800" b="1">
                <a:solidFill>
                  <a:srgbClr val="FF0000"/>
                </a:solidFill>
              </a:rPr>
              <a:t>3</a:t>
            </a:r>
            <a:r>
              <a:rPr lang="zh-CN" altLang="en-US" sz="2800" b="1">
                <a:solidFill>
                  <a:srgbClr val="FF0000"/>
                </a:solidFill>
              </a:rPr>
              <a:t>次</a:t>
            </a:r>
            <a:r>
              <a:rPr lang="zh-CN" altLang="en-US" sz="2800" b="1">
                <a:solidFill>
                  <a:srgbClr val="384861"/>
                </a:solidFill>
              </a:rPr>
              <a:t>核心成员参赛，</a:t>
            </a:r>
            <a:r>
              <a:rPr lang="en-US" altLang="zh-CN" sz="2800" b="1">
                <a:solidFill>
                  <a:srgbClr val="FF0000"/>
                </a:solidFill>
              </a:rPr>
              <a:t>2</a:t>
            </a:r>
            <a:r>
              <a:rPr lang="zh-CN" altLang="en-US" sz="2800" b="1">
                <a:solidFill>
                  <a:srgbClr val="FF0000"/>
                </a:solidFill>
              </a:rPr>
              <a:t>项</a:t>
            </a:r>
            <a:r>
              <a:rPr lang="zh-CN" altLang="en-US" sz="2800" b="1">
                <a:solidFill>
                  <a:srgbClr val="384861"/>
                </a:solidFill>
              </a:rPr>
              <a:t>自研项目</a:t>
            </a:r>
            <a:endParaRPr lang="zh-CN" altLang="en-US" sz="2400" b="1">
              <a:solidFill>
                <a:srgbClr val="384861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 2"/>
          <p:cNvSpPr/>
          <p:nvPr/>
        </p:nvSpPr>
        <p:spPr>
          <a:xfrm>
            <a:off x="0" y="635"/>
            <a:ext cx="12198350" cy="566420"/>
          </a:xfrm>
          <a:prstGeom prst="rect">
            <a:avLst/>
          </a:prstGeom>
          <a:solidFill>
            <a:srgbClr val="384861"/>
          </a:solidFill>
          <a:ln>
            <a:solidFill>
              <a:srgbClr val="5273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3" name="文本框 5"/>
          <p:cNvSpPr txBox="1"/>
          <p:nvPr/>
        </p:nvSpPr>
        <p:spPr>
          <a:xfrm>
            <a:off x="59372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教育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背景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54" name="文本框 10"/>
          <p:cNvSpPr txBox="1"/>
          <p:nvPr/>
        </p:nvSpPr>
        <p:spPr>
          <a:xfrm>
            <a:off x="3663315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</a:rPr>
              <a:t>科研竞赛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48655" name="文本框 11"/>
          <p:cNvSpPr txBox="1"/>
          <p:nvPr/>
        </p:nvSpPr>
        <p:spPr>
          <a:xfrm>
            <a:off x="681609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社会实践</a:t>
            </a:r>
            <a:endParaRPr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656" name="文本框 7"/>
          <p:cNvSpPr txBox="1"/>
          <p:nvPr/>
        </p:nvSpPr>
        <p:spPr>
          <a:xfrm>
            <a:off x="9801860" y="53340"/>
            <a:ext cx="1544320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sym typeface="+mn-ea"/>
              </a:rPr>
              <a:t>未来规划</a:t>
            </a:r>
            <a:endParaRPr lang="zh-CN" altLang="en-US" sz="24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1048657" name="文本框 99"/>
          <p:cNvSpPr txBox="1"/>
          <p:nvPr/>
        </p:nvSpPr>
        <p:spPr>
          <a:xfrm>
            <a:off x="593725" y="732790"/>
            <a:ext cx="11598275" cy="6457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l"/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</a:t>
            </a: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慧眼析影</a:t>
            </a: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精准医疗诊断助手</a:t>
            </a:r>
            <a:r>
              <a:rPr lang="zh-CN" sz="2800" b="1">
                <a:solidFill>
                  <a:srgbClr val="3848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en-US" altLang="zh-CN" sz="2800" b="1">
                <a:solidFill>
                  <a:srgbClr val="3848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2023.4-2024.5</a:t>
            </a:r>
            <a:endParaRPr lang="en-US" altLang="zh-CN" sz="2800" b="1">
              <a:solidFill>
                <a:srgbClr val="3848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endParaRPr lang="en-US" altLang="zh-CN" sz="2800" b="1">
              <a:solidFill>
                <a:srgbClr val="3848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" name="图片 0" descr="微信图片_20240905172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282815" y="135255"/>
            <a:ext cx="3241675" cy="51161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5" y="4381500"/>
            <a:ext cx="4133215" cy="23279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1205230"/>
            <a:ext cx="5026025" cy="3176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90" y="4381500"/>
            <a:ext cx="4515485" cy="24307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PLACING_PICTURE_USER_VIEWPORT" val="{&quot;height&quot;:4358.902362204724,&quot;width&quot;:6260.9748031496065}"/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DIAGRAM_VIRTUALLY_FRAME" val="{&quot;height&quot;:330.38250732421875,&quot;left&quot;:-1.1034767739603921,&quot;top&quot;:141.62626602293003,&quot;width&quot;:962.4000244140625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2.xml><?xml version="1.0" encoding="utf-8"?>
<p:tagLst xmlns:p="http://schemas.openxmlformats.org/presentationml/2006/main">
  <p:tag name="KSO_WM_DIAGRAM_VIRTUALLY_FRAME" val="{&quot;height&quot;:330.38250732421875,&quot;left&quot;:-1.1034767739603921,&quot;top&quot;:141.62626602293003,&quot;width&quot;:962.4000244140625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3.xml><?xml version="1.0" encoding="utf-8"?>
<p:tagLst xmlns:p="http://schemas.openxmlformats.org/presentationml/2006/main">
  <p:tag name="KSO_WM_DIAGRAM_VIRTUALLY_FRAME" val="{&quot;height&quot;:330.38250732421875,&quot;left&quot;:-1.1034767739603921,&quot;top&quot;:141.62626602293003,&quot;width&quot;:962.4000244140625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PRESET_TEXT" val="03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4.xml><?xml version="1.0" encoding="utf-8"?>
<p:tagLst xmlns:p="http://schemas.openxmlformats.org/presentationml/2006/main">
  <p:tag name="KSO_WM_DIAGRAM_VIRTUALLY_FRAME" val="{&quot;height&quot;:330.38250732421875,&quot;left&quot;:-1.1034767739603921,&quot;top&quot;:141.62626602293003,&quot;width&quot;:962.4000244140625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PRESET_TEXT" val="02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5.xml><?xml version="1.0" encoding="utf-8"?>
<p:tagLst xmlns:p="http://schemas.openxmlformats.org/presentationml/2006/main">
  <p:tag name="KSO_WM_DIAGRAM_VIRTUALLY_FRAME" val="{&quot;height&quot;:330.38250732421875,&quot;left&quot;:-1.1034767739603921,&quot;top&quot;:141.62626602293003,&quot;width&quot;:962.4000244140625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PRESET_TEXT" val="01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commondata" val="eyJoZGlkIjoiOGU4NTZhNzA1MTVkM2M5MDI3MTE2MjMwZmNhMTgzY2Q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5934_4*l_h_i*1_1_1"/>
  <p:tag name="KSO_WM_TEMPLATE_CATEGORY" val="custom"/>
  <p:tag name="KSO_WM_TEMPLATE_INDEX" val="2023593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5934_4*l_h_a*1_1_1"/>
  <p:tag name="KSO_WM_TEMPLATE_CATEGORY" val="custom"/>
  <p:tag name="KSO_WM_TEMPLATE_INDEX" val="2023593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 目录项标题"/>
</p:tagLst>
</file>

<file path=ppt/tags/tag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custom20235934_4*l_h_i*1_2_2"/>
  <p:tag name="KSO_WM_TEMPLATE_CATEGORY" val="custom"/>
  <p:tag name="KSO_WM_TEMPLATE_INDEX" val="2023593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</p:tagLst>
</file>

<file path=ppt/tags/tag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custom20235934_4*l_h_i*1_3_2"/>
  <p:tag name="KSO_WM_TEMPLATE_CATEGORY" val="custom"/>
  <p:tag name="KSO_WM_TEMPLATE_INDEX" val="2023593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</p:tagLst>
</file>

<file path=ppt/tags/tag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custom20235934_4*l_h_i*1_4_2"/>
  <p:tag name="KSO_WM_TEMPLATE_CATEGORY" val="custom"/>
  <p:tag name="KSO_WM_TEMPLATE_INDEX" val="2023593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</p:tagLst>
</file>

<file path=ppt/tags/tag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5934_4*l_h_i*1_1_1"/>
  <p:tag name="KSO_WM_TEMPLATE_CATEGORY" val="custom"/>
  <p:tag name="KSO_WM_TEMPLATE_INDEX" val="2023593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custom20235934_4*l_h_i*1_2_2"/>
  <p:tag name="KSO_WM_TEMPLATE_CATEGORY" val="custom"/>
  <p:tag name="KSO_WM_TEMPLATE_INDEX" val="2023593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</p:tagLst>
</file>

<file path=ppt/tags/tag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custom20235934_4*l_h_i*1_3_2"/>
  <p:tag name="KSO_WM_TEMPLATE_CATEGORY" val="custom"/>
  <p:tag name="KSO_WM_TEMPLATE_INDEX" val="2023593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</p:tagLst>
</file>

<file path=ppt/tags/tag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custom20235934_4*l_h_i*1_4_2"/>
  <p:tag name="KSO_WM_TEMPLATE_CATEGORY" val="custom"/>
  <p:tag name="KSO_WM_TEMPLATE_INDEX" val="2023593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</p:tagLst>
</file>

<file path=ppt/tags/tag73.xml><?xml version="1.0" encoding="utf-8"?>
<p:tagLst xmlns:p="http://schemas.openxmlformats.org/presentationml/2006/main">
  <p:tag name="KSO_WM_DIAGRAM_VIRTUALLY_FRAME" val="{&quot;height&quot;:31.4,&quot;left&quot;:-22.2,&quot;top&quot;:366.4,&quot;width&quot;:1008.45}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5934_4*l_h_a*1_1_1"/>
  <p:tag name="KSO_WM_TEMPLATE_CATEGORY" val="custom"/>
  <p:tag name="KSO_WM_TEMPLATE_INDEX" val="2023593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 目录项标题"/>
</p:tagLst>
</file>

<file path=ppt/tags/tag75.xml><?xml version="1.0" encoding="utf-8"?>
<p:tagLst xmlns:p="http://schemas.openxmlformats.org/presentationml/2006/main">
  <p:tag name="KSO_WM_DIAGRAM_VIRTUALLY_FRAME" val="{&quot;height&quot;:31.4,&quot;left&quot;:-22.2,&quot;top&quot;:366.4,&quot;width&quot;:1008.45}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5934_4*l_h_a*1_1_1"/>
  <p:tag name="KSO_WM_TEMPLATE_CATEGORY" val="custom"/>
  <p:tag name="KSO_WM_TEMPLATE_INDEX" val="2023593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 目录项标题"/>
</p:tagLst>
</file>

<file path=ppt/tags/tag77.xml><?xml version="1.0" encoding="utf-8"?>
<p:tagLst xmlns:p="http://schemas.openxmlformats.org/presentationml/2006/main">
  <p:tag name="KSO_WM_DIAGRAM_VIRTUALLY_FRAME" val="{&quot;height&quot;:31.4,&quot;left&quot;:-22.2,&quot;top&quot;:366.4,&quot;width&quot;:1008.45}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5934_4*l_h_a*1_1_1"/>
  <p:tag name="KSO_WM_TEMPLATE_CATEGORY" val="custom"/>
  <p:tag name="KSO_WM_TEMPLATE_INDEX" val="2023593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95559221162574,&quot;left&quot;:46.83251968503937,&quot;top&quot;:217.04433070866133,&quot;width&quot;:866.33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 目录项标题"/>
</p:tagLst>
</file>

<file path=ppt/tags/tag79.xml><?xml version="1.0" encoding="utf-8"?>
<p:tagLst xmlns:p="http://schemas.openxmlformats.org/presentationml/2006/main">
  <p:tag name="KSO_WM_DIAGRAM_VIRTUALLY_FRAME" val="{&quot;height&quot;:31.4,&quot;left&quot;:-22.2,&quot;top&quot;:366.4,&quot;width&quot;:1008.4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TABLE_ENDDRAG_ORIGIN_RECT" val="713*92"/>
  <p:tag name="TABLE_ENDDRAG_RECT" val="123*336*713*92"/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TABLE_BEAUTIFY" val="smartTable{41e30e2b-5de6-48c7-9328-198a5bf7df84}"/>
  <p:tag name="TABLE_SKINIDX" val="2"/>
  <p:tag name="TABLE_ENCOLOR" val="#FFFFFF"/>
  <p:tag name="KSO_WM_UNIT_VALUE" val="1104*2349"/>
  <p:tag name="KSO_WM_UNIT_HIGHLIGHT" val="0"/>
  <p:tag name="KSO_WM_UNIT_COMPATIBLE" val="0"/>
  <p:tag name="KSO_WM_UNIT_DIAGRAM_ISNUMVISUAL" val="0"/>
  <p:tag name="KSO_WM_UNIT_DIAGRAM_ISREFERUNIT" val="0"/>
  <p:tag name="KSO_WM_UNIT_ID" val="mixed20203991_1*β*1"/>
  <p:tag name="KSO_WM_TEMPLATE_CATEGORY" val="mixed"/>
  <p:tag name="KSO_WM_TEMPLATE_INDEX" val="20203991"/>
  <p:tag name="KSO_WM_UNIT_LAYERLEVEL" val="1"/>
  <p:tag name="KSO_WM_TAG_VERSION" val="1.0"/>
  <p:tag name="TABLE_ENDDRAG_ORIGIN_RECT" val="408*283"/>
  <p:tag name="TABLE_ENDDRAG_RECT" val="71*71*408*283"/>
  <p:tag name="KSO_WM_BEAUTIFY_FLAG" val=""/>
</p:tagLst>
</file>

<file path=ppt/tags/tag88.xml><?xml version="1.0" encoding="utf-8"?>
<p:tagLst xmlns:p="http://schemas.openxmlformats.org/presentationml/2006/main">
  <p:tag name="TABLE_ENDDRAG_ORIGIN_RECT" val="397*283"/>
  <p:tag name="TABLE_ENDDRAG_RECT" val="518*71*397*283"/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TABLE_ENDDRAG_ORIGIN_RECT" val="902*374"/>
  <p:tag name="TABLE_ENDDRAG_RECT" val="23*123*902*374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UNIT_PLACING_PICTURE_USER_VIEWPORT" val="{&quot;height&quot;:4516.784251968504,&quot;width&quot;:6378.7826771653545}"/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1371</Words>
  <Application>WPS 演示</Application>
  <PresentationFormat/>
  <Paragraphs>307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Wingdings</vt:lpstr>
      <vt:lpstr>汉仪书宋二简</vt:lpstr>
      <vt:lpstr>华文行楷</vt:lpstr>
      <vt:lpstr>Calibri</vt:lpstr>
      <vt:lpstr>Arial</vt:lpstr>
      <vt:lpstr>汉仪大黑简</vt:lpstr>
      <vt:lpstr>黑体</vt:lpstr>
      <vt:lpstr>Times New Roman</vt:lpstr>
      <vt:lpstr>HarmonyOS Sans SC</vt:lpstr>
      <vt:lpstr>Arial Unicode MS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DELL</dc:creator>
  <cp:lastModifiedBy>kylin</cp:lastModifiedBy>
  <cp:revision>32</cp:revision>
  <dcterms:created xsi:type="dcterms:W3CDTF">2024-10-14T12:20:00Z</dcterms:created>
  <dcterms:modified xsi:type="dcterms:W3CDTF">2024-10-14T14:20:54Z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5DF3DAF4CB754CC6843E9B21528BA467_12</vt:lpwstr>
  </property>
</Properties>
</file>